
<file path=[Content_Types].xml><?xml version="1.0" encoding="utf-8"?>
<Types xmlns="http://schemas.openxmlformats.org/package/2006/content-types">
  <Default Extension="jfif"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9"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2" d="100"/>
          <a:sy n="102" d="100"/>
        </p:scale>
        <p:origin x="114"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4781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this lesson follows a 'content-fuelled conversation' pattern: short bites of content, each followed by language work and talk. Total time 60 minutes. Replace the grey placeholders with your own pictures (right-click, Change Picture). Optional: add a short video of your choice in bite 1.</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plan aloud. Objectives: use 12 target words; talk about coffee habits and traditions; give and defend an opinion; pitch an idea.</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3 minutes, then 2 minutes of feedback. Listen for ideas to return to later. Do not correct yet; note two or three errors for the review slide at the end.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Elicit first: show the word, ask 'Who knows this?'. Then students match words to meanings in pairs (2 minutes) before you reveal. Drill pronunciation: ceremony, heritage, merchant. Words are used in all three bites.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video: add a 3 to 4 minute video of your choice in the video slot, and ask students to note three facts. Then students read the numbered timeline and do the questions on the next slide. A widely told legend says an Ethiopian goatherd, Kaldi, found the plant; stress that it is a legend. Check the 1511 detail: an official in Mecca tried to ban coffee, but the ban did not last.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Ethiopia. 2 An official tried to ban coffee, but the ban did not last. 3 Because, according to the usual account, for the price of a penny you could buy a coffee and join conversations about news and ideas. 4 He tried to close them but dropped the plan after protests. Use Q5 and Q6 for discussion in pairs.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Jigsaw option: four groups each take one card, prepare to explain it in 2 minutes, then regroup so each new group has an expert on each place. UNESCO added 'Turkish coffee culture and tradition' to its Representative List of the Intangible Cultural Heritage of Humanity in 2013. Note: these are common traditions, not rules; people everywhere vary.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1 gather, 2 roast, 3 ban, 4 heritage, 5 habit, 6 merchant (not used: ceremony, brew). B. 1 C, 2 B, 3 D. Check in pairs before whole-class feedback.</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short text aloud or have students read silently (2 minutes), then discuss in pairs and move to the Bloom's questions on the next slide. The 'penny universities' name is a popular description rather than an official one; the usual account is that a penny bought entry and a cup of coffee. Where coffeehouses were a place for news and business, some businesses grew out of them; Lloyd's of London is often said to have begun in a coffeehouse, but check this before using it with students.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up the levels: pairs for 1 to 3, then change partners for 4 to 6. Do not rush: aim for reasons and examples, not one-word answers. Useful frames: 'In my opinion...', 'One reason is...', 'For example...', 'I see your point, but...'.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3 or 4. 5 minutes to plan, 4 minutes for pitches (about 1 minute each), 1 minute to vote. Encourage use of today's vocabulary: gather, tradition, heritage, habit, popular, brew, roast. For higher levels, add a rule: each group must include one tradition from another country.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errors collected during the lesson, or use these. Answers: 1 I drink coffee every morning. 2 ...in many countries. 3 She gathers with her friends every Sunday. 4 ...banned coffee in Mecca. 5 I visited Istanbul last year. Ask: 'Which new word will you use this week?'</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FFD33D"/>
          </a:solidFill>
          <a:ln/>
        </p:spPr>
      </p:sp>
      <p:sp>
        <p:nvSpPr>
          <p:cNvPr id="3" name="Shape 1"/>
          <p:cNvSpPr/>
          <p:nvPr/>
        </p:nvSpPr>
        <p:spPr>
          <a:xfrm>
            <a:off x="502920" y="109728"/>
            <a:ext cx="0" cy="6748272"/>
          </a:xfrm>
          <a:prstGeom prst="line">
            <a:avLst/>
          </a:prstGeom>
          <a:noFill/>
          <a:ln w="19050">
            <a:solidFill>
              <a:srgbClr val="C9382F"/>
            </a:solidFill>
            <a:prstDash val="solid"/>
          </a:ln>
        </p:spPr>
      </p:sp>
      <p:sp>
        <p:nvSpPr>
          <p:cNvPr id="4" name="Text 2"/>
          <p:cNvSpPr/>
          <p:nvPr/>
        </p:nvSpPr>
        <p:spPr>
          <a:xfrm>
            <a:off x="731520" y="6510528"/>
            <a:ext cx="8229600" cy="228600"/>
          </a:xfrm>
          <a:prstGeom prst="rect">
            <a:avLst/>
          </a:prstGeom>
          <a:noFill/>
          <a:ln/>
        </p:spPr>
        <p:txBody>
          <a:bodyPr wrap="square" lIns="0" tIns="0" rIns="0" bIns="0" rtlCol="0" anchor="ctr"/>
          <a:lstStyle/>
          <a:p>
            <a:pPr marL="0" indent="0">
              <a:buNone/>
            </a:pPr>
            <a:r>
              <a:rPr lang="en-US" sz="900" dirty="0">
                <a:solidFill>
                  <a:srgbClr val="515B6C"/>
                </a:solidFill>
              </a:rPr>
              <a:t>COFFEE: CULTURE AND HISTORY  ·  AI for Teachers  ·  teachers.executeai.it.com</a:t>
            </a:r>
            <a:endParaRPr lang="en-US" sz="900" dirty="0"/>
          </a:p>
        </p:txBody>
      </p:sp>
      <p:sp>
        <p:nvSpPr>
          <p:cNvPr id="5" name="Text 3"/>
          <p:cNvSpPr>
            <a:spLocks noGrp="1"/>
          </p:cNvSpPr>
          <p:nvPr>
            <p:ph type="title" idx="103" hasCustomPrompt="1"/>
          </p:nvPr>
        </p:nvSpPr>
        <p:spPr>
          <a:xfrm>
            <a:off x="731520" y="320040"/>
            <a:ext cx="10789920" cy="640080"/>
          </a:xfrm>
          <a:prstGeom prst="rect">
            <a:avLst/>
          </a:prstGeom>
          <a:noFill/>
          <a:ln/>
        </p:spPr>
        <p:txBody>
          <a:bodyPr wrap="square" rtlCol="0"/>
          <a:lstStyle>
            <a:lvl1pPr marL="0" indent="0" algn="l">
              <a:buNone/>
              <a:defRPr lang="en-US" sz="3000" b="1" dirty="0">
                <a:solidFill>
                  <a:srgbClr val="172033"/>
                </a:solidFill>
              </a:defRPr>
            </a:lvl1pPr>
          </a:lstStyle>
          <a:p>
            <a:pPr marL="0" indent="0" algn="l">
              <a:buNone/>
            </a:pPr>
            <a:r>
              <a:rPr lang="en-US" sz="3000" b="1" dirty="0">
                <a:solidFill>
                  <a:srgbClr val="172033"/>
                </a:solidFill>
              </a:rPr>
              <a:t>Title</a:t>
            </a:r>
            <a:endParaRPr lang="en-US" sz="3000" dirty="0"/>
          </a:p>
        </p:txBody>
      </p:sp>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f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l="-2000" r="-2000"/>
          </a:stretch>
        </a:blip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Lesson title"/>
          <p:cNvSpPr txBox="1"/>
          <p:nvPr/>
        </p:nvSpPr>
        <p:spPr>
          <a:xfrm>
            <a:off x="731520" y="1463040"/>
            <a:ext cx="6035040" cy="1645920"/>
          </a:xfrm>
          <a:prstGeom prst="rect">
            <a:avLst/>
          </a:prstGeom>
          <a:noFill/>
          <a:ln/>
        </p:spPr>
        <p:txBody>
          <a:bodyPr wrap="square" lIns="0" tIns="0" rIns="0" bIns="0" rtlCol="0" anchor="t"/>
          <a:lstStyle/>
          <a:p>
            <a:pPr marL="0" indent="0">
              <a:buNone/>
            </a:pPr>
            <a:r>
              <a:rPr lang="en-US" sz="4400" b="1" dirty="0">
                <a:solidFill>
                  <a:srgbClr val="172033"/>
                </a:solidFill>
                <a:latin typeface="Cambria" pitchFamily="34" charset="0"/>
                <a:ea typeface="Cambria" pitchFamily="34" charset="-122"/>
                <a:cs typeface="Cambria" pitchFamily="34" charset="-120"/>
              </a:rPr>
              <a:t>Coffee: Culture and History</a:t>
            </a:r>
            <a:endParaRPr lang="en-US" sz="4400" dirty="0"/>
          </a:p>
        </p:txBody>
      </p:sp>
      <p:sp>
        <p:nvSpPr>
          <p:cNvPr id="3" name="Text 1"/>
          <p:cNvSpPr txBox="1"/>
          <p:nvPr/>
        </p:nvSpPr>
        <p:spPr>
          <a:xfrm>
            <a:off x="731520" y="3200400"/>
            <a:ext cx="5852160" cy="731520"/>
          </a:xfrm>
          <a:prstGeom prst="rect">
            <a:avLst/>
          </a:prstGeom>
          <a:noFill/>
          <a:ln/>
        </p:spPr>
        <p:txBody>
          <a:bodyPr wrap="square" lIns="0" tIns="0" rIns="0" bIns="0" rtlCol="0" anchor="t"/>
          <a:lstStyle/>
          <a:p>
            <a:pPr marL="0" indent="0">
              <a:buNone/>
            </a:pPr>
            <a:r>
              <a:rPr lang="en-US" sz="2000" i="1" dirty="0">
                <a:solidFill>
                  <a:srgbClr val="515B6C"/>
                </a:solidFill>
              </a:rPr>
              <a:t>A 60-minute conversation lesson for B1 to B2 learners</a:t>
            </a:r>
            <a:endParaRPr lang="en-US" sz="2000" dirty="0"/>
          </a:p>
        </p:txBody>
      </p:sp>
      <p:sp>
        <p:nvSpPr>
          <p:cNvPr id="4" name="Text 2"/>
          <p:cNvSpPr/>
          <p:nvPr/>
        </p:nvSpPr>
        <p:spPr>
          <a:xfrm>
            <a:off x="731520" y="4754880"/>
            <a:ext cx="3017520" cy="329184"/>
          </a:xfrm>
          <a:prstGeom prst="roundRect">
            <a:avLst>
              <a:gd name="adj" fmla="val 16667"/>
            </a:avLst>
          </a:prstGeom>
          <a:solidFill>
            <a:srgbClr val="172033"/>
          </a:solidFill>
          <a:ln/>
        </p:spPr>
        <p:txBody>
          <a:bodyPr wrap="square" lIns="0" tIns="0" rIns="0" bIns="0" rtlCol="0" anchor="ctr"/>
          <a:lstStyle/>
          <a:p>
            <a:pPr marL="0" indent="0" algn="ctr">
              <a:buNone/>
            </a:pPr>
            <a:r>
              <a:rPr lang="en-US" sz="1000" b="1" kern="0" spc="100" dirty="0">
                <a:solidFill>
                  <a:srgbClr val="FFFFFF"/>
                </a:solidFill>
              </a:rPr>
              <a:t>FREE SAMPLE  ·  AI FOR TEACHERS</a:t>
            </a:r>
            <a:endParaRPr lang="en-US" sz="1000" dirty="0"/>
          </a:p>
        </p:txBody>
      </p:sp>
      <p:sp>
        <p:nvSpPr>
          <p:cNvPr id="5" name="Text 3"/>
          <p:cNvSpPr txBox="1"/>
          <p:nvPr/>
        </p:nvSpPr>
        <p:spPr>
          <a:xfrm>
            <a:off x="731520" y="5257800"/>
            <a:ext cx="5669280" cy="548640"/>
          </a:xfrm>
          <a:prstGeom prst="rect">
            <a:avLst/>
          </a:prstGeom>
          <a:noFill/>
          <a:ln/>
        </p:spPr>
        <p:txBody>
          <a:bodyPr wrap="square" lIns="0" tIns="0" rIns="0" bIns="0" rtlCol="0" anchor="t"/>
          <a:lstStyle/>
          <a:p>
            <a:pPr marL="0" indent="0">
              <a:buNone/>
            </a:pPr>
            <a:endParaRPr lang="en-US" sz="1100" dirty="0"/>
          </a:p>
        </p:txBody>
      </p:sp>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1</a:t>
            </a:fld>
            <a:endParaRPr lang="en-US"/>
          </a:p>
        </p:txBody>
      </p:sp>
      <p:pic>
        <p:nvPicPr>
          <p:cNvPr id="14" name="Picture 13">
            <a:extLst>
              <a:ext uri="{FF2B5EF4-FFF2-40B4-BE49-F238E27FC236}">
                <a16:creationId xmlns:a16="http://schemas.microsoft.com/office/drawing/2014/main" id="{F0D65EF7-15F9-DB63-75C4-855AF615E8A0}"/>
              </a:ext>
            </a:extLst>
          </p:cNvPr>
          <p:cNvPicPr>
            <a:picLocks noChangeAspect="1"/>
          </p:cNvPicPr>
          <p:nvPr/>
        </p:nvPicPr>
        <p:blipFill>
          <a:blip r:embed="rId3"/>
          <a:srcRect l="34835" r="20496"/>
          <a:stretch>
            <a:fillRect/>
          </a:stretch>
        </p:blipFill>
        <p:spPr>
          <a:xfrm>
            <a:off x="6580381" y="1"/>
            <a:ext cx="5611619"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731520" y="320040"/>
            <a:ext cx="10789920" cy="640080"/>
          </a:xfrm>
          <a:prstGeom prst="rect">
            <a:avLst/>
          </a:prstGeom>
          <a:noFill/>
          <a:ln/>
        </p:spPr>
        <p:txBody>
          <a:bodyPr wrap="square" lIns="0" tIns="0" rIns="0" bIns="0" rtlCol="0" anchor="t"/>
          <a:lstStyle/>
          <a:p>
            <a:pPr marL="0" indent="0" algn="l">
              <a:buNone/>
            </a:pPr>
            <a:r>
              <a:rPr lang="en-US" sz="3000" b="1" dirty="0">
                <a:solidFill>
                  <a:srgbClr val="172033"/>
                </a:solidFill>
              </a:rPr>
              <a:t>Today's lesson</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731520" y="1280160"/>
          <a:ext cx="5852160" cy="3803904"/>
        </p:xfrm>
        <a:graphic>
          <a:graphicData uri="http://schemas.openxmlformats.org/drawingml/2006/table">
            <a:tbl>
              <a:tblPr/>
              <a:tblGrid>
                <a:gridCol w="1097280">
                  <a:extLst>
                    <a:ext uri="{9D8B030D-6E8A-4147-A177-3AD203B41FA5}">
                      <a16:colId xmlns:a16="http://schemas.microsoft.com/office/drawing/2014/main" val="20000"/>
                    </a:ext>
                  </a:extLst>
                </a:gridCol>
                <a:gridCol w="4754880">
                  <a:extLst>
                    <a:ext uri="{9D8B030D-6E8A-4147-A177-3AD203B41FA5}">
                      <a16:colId xmlns:a16="http://schemas.microsoft.com/office/drawing/2014/main" val="20001"/>
                    </a:ext>
                  </a:extLst>
                </a:gridCol>
              </a:tblGrid>
              <a:tr h="475488">
                <a:tc>
                  <a:txBody>
                    <a:bodyPr/>
                    <a:lstStyle/>
                    <a:p>
                      <a:pPr marL="0" indent="0" algn="r">
                        <a:buNone/>
                      </a:pPr>
                      <a:r>
                        <a:rPr lang="en-US" sz="1600" b="1" dirty="0">
                          <a:solidFill>
                            <a:srgbClr val="C9382F"/>
                          </a:solidFill>
                        </a:rPr>
                        <a:t>5 min</a:t>
                      </a:r>
                      <a:endParaRPr lang="en-US" sz="1600" dirty="0"/>
                    </a:p>
                  </a:txBody>
                  <a:tcPr>
                    <a:lnL w="0" cap="flat" cmpd="sng" algn="ctr">
                      <a:noFill/>
                    </a:lnL>
                    <a:lnR w="0" cap="flat" cmpd="sng" algn="ctr">
                      <a:noFill/>
                    </a:lnR>
                    <a:lnT w="0" cap="flat" cmpd="sng" algn="ctr">
                      <a:noFill/>
                    </a:lnT>
                    <a:lnB w="0" cap="flat" cmpd="sng" algn="ctr">
                      <a:noFill/>
                    </a:lnB>
                  </a:tcPr>
                </a:tc>
                <a:tc>
                  <a:txBody>
                    <a:bodyPr/>
                    <a:lstStyle/>
                    <a:p>
                      <a:pPr marL="0" indent="0">
                        <a:buNone/>
                      </a:pPr>
                      <a:r>
                        <a:rPr lang="en-US" sz="1800" dirty="0">
                          <a:solidFill>
                            <a:srgbClr val="000000"/>
                          </a:solidFill>
                        </a:rPr>
                        <a:t>Warm up</a:t>
                      </a:r>
                      <a:endParaRPr lang="en-US" sz="1800" dirty="0"/>
                    </a:p>
                  </a:txBody>
                  <a:tcP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475488">
                <a:tc>
                  <a:txBody>
                    <a:bodyPr/>
                    <a:lstStyle/>
                    <a:p>
                      <a:pPr marL="0" indent="0" algn="r">
                        <a:buNone/>
                      </a:pPr>
                      <a:r>
                        <a:rPr lang="en-US" sz="1600" b="1" dirty="0">
                          <a:solidFill>
                            <a:srgbClr val="C9382F"/>
                          </a:solidFill>
                        </a:rPr>
                        <a:t>8 min</a:t>
                      </a:r>
                      <a:endParaRPr lang="en-US" sz="1600" dirty="0"/>
                    </a:p>
                  </a:txBody>
                  <a:tcPr>
                    <a:lnL w="0" cap="flat" cmpd="sng" algn="ctr">
                      <a:noFill/>
                    </a:lnL>
                    <a:lnR w="0" cap="flat" cmpd="sng" algn="ctr">
                      <a:noFill/>
                    </a:lnR>
                    <a:lnT w="0" cap="flat" cmpd="sng" algn="ctr">
                      <a:noFill/>
                    </a:lnT>
                    <a:lnB w="0" cap="flat" cmpd="sng" algn="ctr">
                      <a:noFill/>
                    </a:lnB>
                  </a:tcPr>
                </a:tc>
                <a:tc>
                  <a:txBody>
                    <a:bodyPr/>
                    <a:lstStyle/>
                    <a:p>
                      <a:pPr marL="0" indent="0">
                        <a:buNone/>
                      </a:pPr>
                      <a:r>
                        <a:rPr lang="en-US" sz="1800" dirty="0">
                          <a:solidFill>
                            <a:srgbClr val="000000"/>
                          </a:solidFill>
                        </a:rPr>
                        <a:t>Target vocabulary</a:t>
                      </a:r>
                      <a:endParaRPr lang="en-US" sz="1800" dirty="0"/>
                    </a:p>
                  </a:txBody>
                  <a:tcP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475488">
                <a:tc>
                  <a:txBody>
                    <a:bodyPr/>
                    <a:lstStyle/>
                    <a:p>
                      <a:pPr marL="0" indent="0" algn="r">
                        <a:buNone/>
                      </a:pPr>
                      <a:r>
                        <a:rPr lang="en-US" sz="1600" b="1" dirty="0">
                          <a:solidFill>
                            <a:srgbClr val="C9382F"/>
                          </a:solidFill>
                        </a:rPr>
                        <a:t>10 min</a:t>
                      </a:r>
                      <a:endParaRPr lang="en-US" sz="1600" dirty="0"/>
                    </a:p>
                  </a:txBody>
                  <a:tcPr>
                    <a:lnL w="0" cap="flat" cmpd="sng" algn="ctr">
                      <a:noFill/>
                    </a:lnL>
                    <a:lnR w="0" cap="flat" cmpd="sng" algn="ctr">
                      <a:noFill/>
                    </a:lnR>
                    <a:lnT w="0" cap="flat" cmpd="sng" algn="ctr">
                      <a:noFill/>
                    </a:lnT>
                    <a:lnB w="0" cap="flat" cmpd="sng" algn="ctr">
                      <a:noFill/>
                    </a:lnB>
                  </a:tcPr>
                </a:tc>
                <a:tc>
                  <a:txBody>
                    <a:bodyPr/>
                    <a:lstStyle/>
                    <a:p>
                      <a:pPr marL="0" indent="0">
                        <a:buNone/>
                      </a:pPr>
                      <a:r>
                        <a:rPr lang="en-US" sz="1800" dirty="0">
                          <a:solidFill>
                            <a:srgbClr val="000000"/>
                          </a:solidFill>
                        </a:rPr>
                        <a:t>Bite 1: A short history of coffee</a:t>
                      </a:r>
                      <a:endParaRPr lang="en-US" sz="1800" dirty="0"/>
                    </a:p>
                  </a:txBody>
                  <a:tcP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475488">
                <a:tc>
                  <a:txBody>
                    <a:bodyPr/>
                    <a:lstStyle/>
                    <a:p>
                      <a:pPr marL="0" indent="0" algn="r">
                        <a:buNone/>
                      </a:pPr>
                      <a:r>
                        <a:rPr lang="en-US" sz="1600" b="1" dirty="0">
                          <a:solidFill>
                            <a:srgbClr val="C9382F"/>
                          </a:solidFill>
                        </a:rPr>
                        <a:t>8 min</a:t>
                      </a:r>
                      <a:endParaRPr lang="en-US" sz="1600" dirty="0"/>
                    </a:p>
                  </a:txBody>
                  <a:tcPr>
                    <a:lnL w="0" cap="flat" cmpd="sng" algn="ctr">
                      <a:noFill/>
                    </a:lnL>
                    <a:lnR w="0" cap="flat" cmpd="sng" algn="ctr">
                      <a:noFill/>
                    </a:lnR>
                    <a:lnT w="0" cap="flat" cmpd="sng" algn="ctr">
                      <a:noFill/>
                    </a:lnT>
                    <a:lnB w="0" cap="flat" cmpd="sng" algn="ctr">
                      <a:noFill/>
                    </a:lnB>
                  </a:tcPr>
                </a:tc>
                <a:tc>
                  <a:txBody>
                    <a:bodyPr/>
                    <a:lstStyle/>
                    <a:p>
                      <a:pPr marL="0" indent="0">
                        <a:buNone/>
                      </a:pPr>
                      <a:r>
                        <a:rPr lang="en-US" sz="1800" dirty="0">
                          <a:solidFill>
                            <a:srgbClr val="000000"/>
                          </a:solidFill>
                        </a:rPr>
                        <a:t>Bite 2: Coffee around the world</a:t>
                      </a:r>
                      <a:endParaRPr lang="en-US" sz="1800" dirty="0"/>
                    </a:p>
                  </a:txBody>
                  <a:tcP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475488">
                <a:tc>
                  <a:txBody>
                    <a:bodyPr/>
                    <a:lstStyle/>
                    <a:p>
                      <a:pPr marL="0" indent="0" algn="r">
                        <a:buNone/>
                      </a:pPr>
                      <a:r>
                        <a:rPr lang="en-US" sz="1600" b="1" dirty="0">
                          <a:solidFill>
                            <a:srgbClr val="C9382F"/>
                          </a:solidFill>
                        </a:rPr>
                        <a:t>7 min</a:t>
                      </a:r>
                      <a:endParaRPr lang="en-US" sz="1600" dirty="0"/>
                    </a:p>
                  </a:txBody>
                  <a:tcPr>
                    <a:lnL w="0" cap="flat" cmpd="sng" algn="ctr">
                      <a:noFill/>
                    </a:lnL>
                    <a:lnR w="0" cap="flat" cmpd="sng" algn="ctr">
                      <a:noFill/>
                    </a:lnR>
                    <a:lnT w="0" cap="flat" cmpd="sng" algn="ctr">
                      <a:noFill/>
                    </a:lnT>
                    <a:lnB w="0" cap="flat" cmpd="sng" algn="ctr">
                      <a:noFill/>
                    </a:lnB>
                  </a:tcPr>
                </a:tc>
                <a:tc>
                  <a:txBody>
                    <a:bodyPr/>
                    <a:lstStyle/>
                    <a:p>
                      <a:pPr marL="0" indent="0">
                        <a:buNone/>
                      </a:pPr>
                      <a:r>
                        <a:rPr lang="en-US" sz="1800" dirty="0">
                          <a:solidFill>
                            <a:srgbClr val="000000"/>
                          </a:solidFill>
                        </a:rPr>
                        <a:t>Vocabulary practice</a:t>
                      </a:r>
                      <a:endParaRPr lang="en-US" sz="1800" dirty="0"/>
                    </a:p>
                  </a:txBody>
                  <a:tcP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475488">
                <a:tc>
                  <a:txBody>
                    <a:bodyPr/>
                    <a:lstStyle/>
                    <a:p>
                      <a:pPr marL="0" indent="0" algn="r">
                        <a:buNone/>
                      </a:pPr>
                      <a:r>
                        <a:rPr lang="en-US" sz="1600" b="1" dirty="0">
                          <a:solidFill>
                            <a:srgbClr val="C9382F"/>
                          </a:solidFill>
                        </a:rPr>
                        <a:t>10 min</a:t>
                      </a:r>
                      <a:endParaRPr lang="en-US" sz="1600" dirty="0"/>
                    </a:p>
                  </a:txBody>
                  <a:tcPr>
                    <a:lnL w="0" cap="flat" cmpd="sng" algn="ctr">
                      <a:noFill/>
                    </a:lnL>
                    <a:lnR w="0" cap="flat" cmpd="sng" algn="ctr">
                      <a:noFill/>
                    </a:lnR>
                    <a:lnT w="0" cap="flat" cmpd="sng" algn="ctr">
                      <a:noFill/>
                    </a:lnT>
                    <a:lnB w="0" cap="flat" cmpd="sng" algn="ctr">
                      <a:noFill/>
                    </a:lnB>
                  </a:tcPr>
                </a:tc>
                <a:tc>
                  <a:txBody>
                    <a:bodyPr/>
                    <a:lstStyle/>
                    <a:p>
                      <a:pPr marL="0" indent="0">
                        <a:buNone/>
                      </a:pPr>
                      <a:r>
                        <a:rPr lang="en-US" sz="1800" dirty="0">
                          <a:solidFill>
                            <a:srgbClr val="000000"/>
                          </a:solidFill>
                        </a:rPr>
                        <a:t>Bite 3: Coffeehouses and ideas, discussion</a:t>
                      </a:r>
                      <a:endParaRPr lang="en-US" sz="1800" dirty="0"/>
                    </a:p>
                  </a:txBody>
                  <a:tcP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r h="475488">
                <a:tc>
                  <a:txBody>
                    <a:bodyPr/>
                    <a:lstStyle/>
                    <a:p>
                      <a:pPr marL="0" indent="0" algn="r">
                        <a:buNone/>
                      </a:pPr>
                      <a:r>
                        <a:rPr lang="en-US" sz="1600" b="1" dirty="0">
                          <a:solidFill>
                            <a:srgbClr val="C9382F"/>
                          </a:solidFill>
                        </a:rPr>
                        <a:t>10 min</a:t>
                      </a:r>
                      <a:endParaRPr lang="en-US" sz="1600" dirty="0"/>
                    </a:p>
                  </a:txBody>
                  <a:tcPr>
                    <a:lnL w="0" cap="flat" cmpd="sng" algn="ctr">
                      <a:noFill/>
                    </a:lnL>
                    <a:lnR w="0" cap="flat" cmpd="sng" algn="ctr">
                      <a:noFill/>
                    </a:lnR>
                    <a:lnT w="0" cap="flat" cmpd="sng" algn="ctr">
                      <a:noFill/>
                    </a:lnT>
                    <a:lnB w="0" cap="flat" cmpd="sng" algn="ctr">
                      <a:noFill/>
                    </a:lnB>
                  </a:tcPr>
                </a:tc>
                <a:tc>
                  <a:txBody>
                    <a:bodyPr/>
                    <a:lstStyle/>
                    <a:p>
                      <a:pPr marL="0" indent="0">
                        <a:buNone/>
                      </a:pPr>
                      <a:r>
                        <a:rPr lang="en-US" sz="1800" dirty="0">
                          <a:solidFill>
                            <a:srgbClr val="000000"/>
                          </a:solidFill>
                        </a:rPr>
                        <a:t>Create: pitch your café</a:t>
                      </a:r>
                      <a:endParaRPr lang="en-US" sz="1800" dirty="0"/>
                    </a:p>
                  </a:txBody>
                  <a:tcP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6"/>
                  </a:ext>
                </a:extLst>
              </a:tr>
              <a:tr h="475488">
                <a:tc>
                  <a:txBody>
                    <a:bodyPr/>
                    <a:lstStyle/>
                    <a:p>
                      <a:pPr marL="0" indent="0" algn="r">
                        <a:buNone/>
                      </a:pPr>
                      <a:r>
                        <a:rPr lang="en-US" sz="1600" b="1" dirty="0">
                          <a:solidFill>
                            <a:srgbClr val="C9382F"/>
                          </a:solidFill>
                        </a:rPr>
                        <a:t>2 min</a:t>
                      </a:r>
                      <a:endParaRPr lang="en-US" sz="1600" dirty="0"/>
                    </a:p>
                  </a:txBody>
                  <a:tcPr>
                    <a:lnL w="0" cap="flat" cmpd="sng" algn="ctr">
                      <a:noFill/>
                    </a:lnL>
                    <a:lnR w="0" cap="flat" cmpd="sng" algn="ctr">
                      <a:noFill/>
                    </a:lnR>
                    <a:lnT w="0" cap="flat" cmpd="sng" algn="ctr">
                      <a:noFill/>
                    </a:lnT>
                    <a:lnB w="0" cap="flat" cmpd="sng" algn="ctr">
                      <a:noFill/>
                    </a:lnB>
                  </a:tcPr>
                </a:tc>
                <a:tc>
                  <a:txBody>
                    <a:bodyPr/>
                    <a:lstStyle/>
                    <a:p>
                      <a:pPr marL="0" indent="0">
                        <a:buNone/>
                      </a:pPr>
                      <a:r>
                        <a:rPr lang="en-US" sz="1800" dirty="0">
                          <a:solidFill>
                            <a:srgbClr val="000000"/>
                          </a:solidFill>
                        </a:rPr>
                        <a:t>Review and feedback</a:t>
                      </a:r>
                      <a:endParaRPr lang="en-US" sz="1800" dirty="0"/>
                    </a:p>
                  </a:txBody>
                  <a:tcP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7"/>
                  </a:ext>
                </a:extLst>
              </a:tr>
            </a:tbl>
          </a:graphicData>
        </a:graphic>
      </p:graphicFrame>
      <p:sp>
        <p:nvSpPr>
          <p:cNvPr id="5" name="Text 1"/>
          <p:cNvSpPr/>
          <p:nvPr/>
        </p:nvSpPr>
        <p:spPr>
          <a:xfrm>
            <a:off x="7040880" y="1280160"/>
            <a:ext cx="4480560" cy="2349160"/>
          </a:xfrm>
          <a:prstGeom prst="roundRect">
            <a:avLst>
              <a:gd name="adj" fmla="val 3125"/>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By the end you will be able to: </a:t>
            </a:r>
            <a:endParaRPr lang="en-US" sz="1600" dirty="0"/>
          </a:p>
          <a:p>
            <a:pPr marL="285750" indent="-285750">
              <a:spcAft>
                <a:spcPts val="800"/>
              </a:spcAft>
              <a:buFont typeface="Arial" panose="020B0604020202020204" pitchFamily="34" charset="0"/>
              <a:buChar char="•"/>
            </a:pPr>
            <a:r>
              <a:rPr lang="en-US" sz="1600" dirty="0">
                <a:solidFill>
                  <a:srgbClr val="172033"/>
                </a:solidFill>
              </a:rPr>
              <a:t>Use 12 words about coffee and tradition</a:t>
            </a:r>
            <a:endParaRPr lang="en-US" sz="1600" dirty="0"/>
          </a:p>
          <a:p>
            <a:pPr marL="285750" indent="-285750">
              <a:spcAft>
                <a:spcPts val="800"/>
              </a:spcAft>
              <a:buFont typeface="Arial" panose="020B0604020202020204" pitchFamily="34" charset="0"/>
              <a:buChar char="•"/>
            </a:pPr>
            <a:r>
              <a:rPr lang="en-US" sz="1600" dirty="0">
                <a:solidFill>
                  <a:srgbClr val="172033"/>
                </a:solidFill>
              </a:rPr>
              <a:t>Talk about your own coffee habits</a:t>
            </a:r>
            <a:endParaRPr lang="en-US" sz="1600" dirty="0"/>
          </a:p>
          <a:p>
            <a:pPr marL="285750" indent="-285750">
              <a:spcAft>
                <a:spcPts val="800"/>
              </a:spcAft>
              <a:buFont typeface="Arial" panose="020B0604020202020204" pitchFamily="34" charset="0"/>
              <a:buChar char="•"/>
            </a:pPr>
            <a:r>
              <a:rPr lang="en-US" sz="1600" dirty="0">
                <a:solidFill>
                  <a:srgbClr val="172033"/>
                </a:solidFill>
              </a:rPr>
              <a:t>Explain why places like cafés matter to a community</a:t>
            </a:r>
            <a:endParaRPr lang="en-US" sz="1600" dirty="0"/>
          </a:p>
          <a:p>
            <a:pPr marL="285750" indent="-285750">
              <a:spcAft>
                <a:spcPts val="800"/>
              </a:spcAft>
              <a:buFont typeface="Arial" panose="020B0604020202020204" pitchFamily="34" charset="0"/>
              <a:buChar char="•"/>
            </a:pPr>
            <a:r>
              <a:rPr lang="en-US" sz="1600" dirty="0">
                <a:solidFill>
                  <a:srgbClr val="172033"/>
                </a:solidFill>
              </a:rPr>
              <a:t>Pitch an idea and give reasons</a:t>
            </a:r>
            <a:endParaRPr lang="en-US" sz="1600" dirty="0"/>
          </a:p>
        </p:txBody>
      </p:sp>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731520" y="320040"/>
            <a:ext cx="10789920" cy="640080"/>
          </a:xfrm>
          <a:prstGeom prst="rect">
            <a:avLst/>
          </a:prstGeom>
          <a:noFill/>
          <a:ln/>
        </p:spPr>
        <p:txBody>
          <a:bodyPr wrap="square" lIns="0" tIns="0" rIns="0" bIns="0" rtlCol="0" anchor="t"/>
          <a:lstStyle/>
          <a:p>
            <a:pPr marL="0" indent="0" algn="l">
              <a:buNone/>
            </a:pPr>
            <a:r>
              <a:rPr lang="en-US" sz="3000" b="1" dirty="0">
                <a:solidFill>
                  <a:srgbClr val="172033"/>
                </a:solidFill>
              </a:rPr>
              <a:t>Warm up</a:t>
            </a:r>
            <a:endParaRPr lang="en-US" sz="3000" dirty="0"/>
          </a:p>
        </p:txBody>
      </p:sp>
      <p:sp>
        <p:nvSpPr>
          <p:cNvPr id="3" name="Timing"/>
          <p:cNvSpPr/>
          <p:nvPr/>
        </p:nvSpPr>
        <p:spPr>
          <a:xfrm>
            <a:off x="10561320" y="347472"/>
            <a:ext cx="1097280" cy="292608"/>
          </a:xfrm>
          <a:prstGeom prst="roundRect">
            <a:avLst>
              <a:gd name="adj" fmla="val 25000"/>
            </a:avLst>
          </a:prstGeom>
          <a:solidFill>
            <a:srgbClr val="FFD33D"/>
          </a:solidFill>
          <a:ln w="12700">
            <a:solidFill>
              <a:srgbClr val="E0A81B"/>
            </a:solidFill>
          </a:ln>
        </p:spPr>
        <p:txBody>
          <a:bodyPr wrap="square" lIns="0" tIns="0" rIns="0" bIns="0" rtlCol="0" anchor="ctr"/>
          <a:lstStyle/>
          <a:p>
            <a:pPr marL="0" indent="0" algn="ctr">
              <a:buNone/>
            </a:pPr>
            <a:r>
              <a:rPr lang="en-US" sz="1100" b="1" dirty="0">
                <a:solidFill>
                  <a:srgbClr val="172033"/>
                </a:solidFill>
              </a:rPr>
              <a:t>5 MIN</a:t>
            </a:r>
            <a:endParaRPr lang="en-US" sz="1100" dirty="0"/>
          </a:p>
        </p:txBody>
      </p:sp>
      <p:sp>
        <p:nvSpPr>
          <p:cNvPr id="5" name="Text 2"/>
          <p:cNvSpPr txBox="1"/>
          <p:nvPr/>
        </p:nvSpPr>
        <p:spPr>
          <a:xfrm>
            <a:off x="731520" y="1371600"/>
            <a:ext cx="6583680" cy="4206240"/>
          </a:xfrm>
          <a:prstGeom prst="rect">
            <a:avLst/>
          </a:prstGeom>
          <a:noFill/>
          <a:ln/>
        </p:spPr>
        <p:txBody>
          <a:bodyPr wrap="square" lIns="0" tIns="0" rIns="0" bIns="0" rtlCol="0" anchor="t"/>
          <a:lstStyle/>
          <a:p>
            <a:pPr marL="0" indent="0">
              <a:spcAft>
                <a:spcPts val="800"/>
              </a:spcAft>
              <a:buNone/>
            </a:pPr>
            <a:r>
              <a:rPr lang="en-US" sz="2200" b="1" dirty="0">
                <a:solidFill>
                  <a:srgbClr val="C9382F"/>
                </a:solidFill>
              </a:rPr>
              <a:t>In pairs:</a:t>
            </a:r>
            <a:endParaRPr lang="en-US" sz="2200" dirty="0"/>
          </a:p>
          <a:p>
            <a:pPr marL="0" indent="0">
              <a:spcAft>
                <a:spcPts val="800"/>
              </a:spcAft>
              <a:buNone/>
            </a:pPr>
            <a:r>
              <a:rPr lang="en-US" sz="2200" dirty="0">
                <a:solidFill>
                  <a:srgbClr val="172033"/>
                </a:solidFill>
              </a:rPr>
              <a:t>1.  How often do you drink coffee or tea? Where?</a:t>
            </a:r>
            <a:endParaRPr lang="en-US" sz="2200" dirty="0"/>
          </a:p>
          <a:p>
            <a:pPr marL="0" indent="0">
              <a:spcAft>
                <a:spcPts val="800"/>
              </a:spcAft>
              <a:buNone/>
            </a:pPr>
            <a:r>
              <a:rPr lang="en-US" sz="2200" dirty="0">
                <a:solidFill>
                  <a:srgbClr val="172033"/>
                </a:solidFill>
              </a:rPr>
              <a:t>2.  Do you drink it alone or with other people?</a:t>
            </a:r>
            <a:endParaRPr lang="en-US" sz="2200" dirty="0"/>
          </a:p>
          <a:p>
            <a:pPr marL="0" indent="0">
              <a:spcAft>
                <a:spcPts val="800"/>
              </a:spcAft>
              <a:buNone/>
            </a:pPr>
            <a:r>
              <a:rPr lang="en-US" sz="2200" dirty="0">
                <a:solidFill>
                  <a:srgbClr val="172033"/>
                </a:solidFill>
              </a:rPr>
              <a:t>3.  Is there a traditional drink in your country? When do people drink it?</a:t>
            </a:r>
            <a:endParaRPr lang="en-US" sz="2200" dirty="0"/>
          </a:p>
          <a:p>
            <a:pPr marL="0" indent="0">
              <a:spcAft>
                <a:spcPts val="800"/>
              </a:spcAft>
              <a:buNone/>
            </a:pPr>
            <a:r>
              <a:rPr lang="en-US" sz="2200" dirty="0">
                <a:solidFill>
                  <a:srgbClr val="172033"/>
                </a:solidFill>
              </a:rPr>
              <a:t>4.  What is your favourite café, and why?</a:t>
            </a:r>
            <a:endParaRPr lang="en-US" sz="2200" dirty="0"/>
          </a:p>
        </p:txBody>
      </p:sp>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3</a:t>
            </a:fld>
            <a:endParaRPr lang="en-US"/>
          </a:p>
        </p:txBody>
      </p:sp>
      <p:pic>
        <p:nvPicPr>
          <p:cNvPr id="8" name="Picture 7">
            <a:extLst>
              <a:ext uri="{FF2B5EF4-FFF2-40B4-BE49-F238E27FC236}">
                <a16:creationId xmlns:a16="http://schemas.microsoft.com/office/drawing/2014/main" id="{4982D247-B742-8F34-0EDB-2D1A929E4431}"/>
              </a:ext>
            </a:extLst>
          </p:cNvPr>
          <p:cNvPicPr>
            <a:picLocks noChangeAspect="1"/>
          </p:cNvPicPr>
          <p:nvPr/>
        </p:nvPicPr>
        <p:blipFill>
          <a:blip r:embed="rId3"/>
          <a:stretch>
            <a:fillRect/>
          </a:stretch>
        </p:blipFill>
        <p:spPr>
          <a:xfrm>
            <a:off x="7390614" y="1410936"/>
            <a:ext cx="4534293" cy="2475263"/>
          </a:xfrm>
          <a:prstGeom prst="rect">
            <a:avLst/>
          </a:prstGeom>
          <a:ln w="25400">
            <a:solidFill>
              <a:schemeClr val="tx1"/>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731520" y="320040"/>
            <a:ext cx="10789920" cy="640080"/>
          </a:xfrm>
          <a:prstGeom prst="rect">
            <a:avLst/>
          </a:prstGeom>
          <a:noFill/>
          <a:ln/>
        </p:spPr>
        <p:txBody>
          <a:bodyPr wrap="square" lIns="0" tIns="0" rIns="0" bIns="0" rtlCol="0" anchor="t"/>
          <a:lstStyle/>
          <a:p>
            <a:pPr marL="0" indent="0" algn="l">
              <a:buNone/>
            </a:pPr>
            <a:r>
              <a:rPr lang="en-US" sz="3000" b="1" dirty="0">
                <a:solidFill>
                  <a:srgbClr val="172033"/>
                </a:solidFill>
              </a:rPr>
              <a:t>Target vocabulary</a:t>
            </a:r>
            <a:endParaRPr lang="en-US" sz="3000" dirty="0"/>
          </a:p>
        </p:txBody>
      </p:sp>
      <p:sp>
        <p:nvSpPr>
          <p:cNvPr id="3" name="Timing"/>
          <p:cNvSpPr/>
          <p:nvPr/>
        </p:nvSpPr>
        <p:spPr>
          <a:xfrm>
            <a:off x="10561320" y="347472"/>
            <a:ext cx="1097280" cy="292608"/>
          </a:xfrm>
          <a:prstGeom prst="roundRect">
            <a:avLst>
              <a:gd name="adj" fmla="val 25000"/>
            </a:avLst>
          </a:prstGeom>
          <a:solidFill>
            <a:srgbClr val="FFD33D"/>
          </a:solidFill>
          <a:ln w="12700">
            <a:solidFill>
              <a:srgbClr val="E0A81B"/>
            </a:solidFill>
          </a:ln>
        </p:spPr>
        <p:txBody>
          <a:bodyPr wrap="square" lIns="0" tIns="0" rIns="0" bIns="0" rtlCol="0" anchor="ctr"/>
          <a:lstStyle/>
          <a:p>
            <a:pPr marL="0" indent="0" algn="ctr">
              <a:buNone/>
            </a:pPr>
            <a:r>
              <a:rPr lang="en-US" sz="1100" b="1" dirty="0">
                <a:solidFill>
                  <a:srgbClr val="172033"/>
                </a:solidFill>
              </a:rPr>
              <a:t>8 MIN</a:t>
            </a:r>
            <a:endParaRPr lang="en-US" sz="1100" dirty="0"/>
          </a:p>
        </p:txBody>
      </p:sp>
      <p:sp>
        <p:nvSpPr>
          <p:cNvPr id="5" name="Text 2"/>
          <p:cNvSpPr/>
          <p:nvPr/>
        </p:nvSpPr>
        <p:spPr>
          <a:xfrm>
            <a:off x="731520" y="1234440"/>
            <a:ext cx="347472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beans</a:t>
            </a:r>
            <a:endParaRPr lang="en-US" sz="1600" dirty="0"/>
          </a:p>
          <a:p>
            <a:pPr marL="0" indent="0">
              <a:spcAft>
                <a:spcPts val="800"/>
              </a:spcAft>
              <a:buNone/>
            </a:pPr>
            <a:r>
              <a:rPr lang="en-US" sz="1400" dirty="0">
                <a:solidFill>
                  <a:srgbClr val="172033"/>
                </a:solidFill>
              </a:rPr>
              <a:t>the seeds of the coffee plant</a:t>
            </a:r>
            <a:endParaRPr lang="en-US" sz="1600" dirty="0"/>
          </a:p>
        </p:txBody>
      </p:sp>
      <p:sp>
        <p:nvSpPr>
          <p:cNvPr id="6" name="Text 3"/>
          <p:cNvSpPr/>
          <p:nvPr/>
        </p:nvSpPr>
        <p:spPr>
          <a:xfrm>
            <a:off x="4389120" y="1234440"/>
            <a:ext cx="347472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roast</a:t>
            </a:r>
            <a:endParaRPr lang="en-US" sz="1600" dirty="0"/>
          </a:p>
          <a:p>
            <a:pPr marL="0" indent="0">
              <a:spcAft>
                <a:spcPts val="800"/>
              </a:spcAft>
              <a:buNone/>
            </a:pPr>
            <a:r>
              <a:rPr lang="en-US" sz="1400" dirty="0">
                <a:solidFill>
                  <a:srgbClr val="172033"/>
                </a:solidFill>
              </a:rPr>
              <a:t>to heat beans until they are brown</a:t>
            </a:r>
            <a:endParaRPr lang="en-US" sz="1600" dirty="0"/>
          </a:p>
        </p:txBody>
      </p:sp>
      <p:sp>
        <p:nvSpPr>
          <p:cNvPr id="7" name="Text 4"/>
          <p:cNvSpPr/>
          <p:nvPr/>
        </p:nvSpPr>
        <p:spPr>
          <a:xfrm>
            <a:off x="8046720" y="1234440"/>
            <a:ext cx="347472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brew</a:t>
            </a:r>
            <a:endParaRPr lang="en-US" sz="1600" dirty="0"/>
          </a:p>
          <a:p>
            <a:pPr marL="0" indent="0">
              <a:spcAft>
                <a:spcPts val="800"/>
              </a:spcAft>
              <a:buNone/>
            </a:pPr>
            <a:r>
              <a:rPr lang="en-US" sz="1400" dirty="0">
                <a:solidFill>
                  <a:srgbClr val="172033"/>
                </a:solidFill>
              </a:rPr>
              <a:t>to make a drink with hot water</a:t>
            </a:r>
            <a:endParaRPr lang="en-US" sz="1600" dirty="0"/>
          </a:p>
        </p:txBody>
      </p:sp>
      <p:sp>
        <p:nvSpPr>
          <p:cNvPr id="8" name="Text 5"/>
          <p:cNvSpPr/>
          <p:nvPr/>
        </p:nvSpPr>
        <p:spPr>
          <a:xfrm>
            <a:off x="731520" y="2468880"/>
            <a:ext cx="347472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ceremony</a:t>
            </a:r>
            <a:endParaRPr lang="en-US" sz="1600" dirty="0"/>
          </a:p>
          <a:p>
            <a:pPr marL="0" indent="0">
              <a:spcAft>
                <a:spcPts val="800"/>
              </a:spcAft>
              <a:buNone/>
            </a:pPr>
            <a:r>
              <a:rPr lang="en-US" sz="1400" dirty="0">
                <a:solidFill>
                  <a:srgbClr val="172033"/>
                </a:solidFill>
              </a:rPr>
              <a:t>a formal event with fixed steps</a:t>
            </a:r>
            <a:endParaRPr lang="en-US" sz="1600" dirty="0"/>
          </a:p>
        </p:txBody>
      </p:sp>
      <p:sp>
        <p:nvSpPr>
          <p:cNvPr id="9" name="Text 6"/>
          <p:cNvSpPr/>
          <p:nvPr/>
        </p:nvSpPr>
        <p:spPr>
          <a:xfrm>
            <a:off x="4389120" y="2468880"/>
            <a:ext cx="347472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tradition</a:t>
            </a:r>
            <a:endParaRPr lang="en-US" sz="1600" dirty="0"/>
          </a:p>
          <a:p>
            <a:pPr marL="0" indent="0">
              <a:spcAft>
                <a:spcPts val="800"/>
              </a:spcAft>
              <a:buNone/>
            </a:pPr>
            <a:r>
              <a:rPr lang="en-US" sz="1400" dirty="0">
                <a:solidFill>
                  <a:srgbClr val="172033"/>
                </a:solidFill>
              </a:rPr>
              <a:t>a custom passed down over many years</a:t>
            </a:r>
            <a:endParaRPr lang="en-US" sz="1600" dirty="0"/>
          </a:p>
        </p:txBody>
      </p:sp>
      <p:sp>
        <p:nvSpPr>
          <p:cNvPr id="10" name="Text 7"/>
          <p:cNvSpPr/>
          <p:nvPr/>
        </p:nvSpPr>
        <p:spPr>
          <a:xfrm>
            <a:off x="8046720" y="2468880"/>
            <a:ext cx="347472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ban</a:t>
            </a:r>
            <a:endParaRPr lang="en-US" sz="1600" dirty="0"/>
          </a:p>
          <a:p>
            <a:pPr marL="0" indent="0">
              <a:spcAft>
                <a:spcPts val="800"/>
              </a:spcAft>
              <a:buNone/>
            </a:pPr>
            <a:r>
              <a:rPr lang="en-US" sz="1400" dirty="0">
                <a:solidFill>
                  <a:srgbClr val="172033"/>
                </a:solidFill>
              </a:rPr>
              <a:t>to say officially that something is not allowed</a:t>
            </a:r>
            <a:endParaRPr lang="en-US" sz="1600" dirty="0"/>
          </a:p>
        </p:txBody>
      </p:sp>
      <p:sp>
        <p:nvSpPr>
          <p:cNvPr id="11" name="Text 8"/>
          <p:cNvSpPr/>
          <p:nvPr/>
        </p:nvSpPr>
        <p:spPr>
          <a:xfrm>
            <a:off x="731520" y="3703320"/>
            <a:ext cx="347472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gather</a:t>
            </a:r>
            <a:endParaRPr lang="en-US" sz="1600" dirty="0"/>
          </a:p>
          <a:p>
            <a:pPr marL="0" indent="0">
              <a:spcAft>
                <a:spcPts val="800"/>
              </a:spcAft>
              <a:buNone/>
            </a:pPr>
            <a:r>
              <a:rPr lang="en-US" sz="1400" dirty="0">
                <a:solidFill>
                  <a:srgbClr val="172033"/>
                </a:solidFill>
              </a:rPr>
              <a:t>to come together in a group</a:t>
            </a:r>
            <a:endParaRPr lang="en-US" sz="1600" dirty="0"/>
          </a:p>
        </p:txBody>
      </p:sp>
      <p:sp>
        <p:nvSpPr>
          <p:cNvPr id="12" name="Text 9"/>
          <p:cNvSpPr/>
          <p:nvPr/>
        </p:nvSpPr>
        <p:spPr>
          <a:xfrm>
            <a:off x="4389120" y="3703320"/>
            <a:ext cx="347472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merchant</a:t>
            </a:r>
            <a:endParaRPr lang="en-US" sz="1600" dirty="0"/>
          </a:p>
          <a:p>
            <a:pPr marL="0" indent="0">
              <a:spcAft>
                <a:spcPts val="800"/>
              </a:spcAft>
              <a:buNone/>
            </a:pPr>
            <a:r>
              <a:rPr lang="en-US" sz="1400" dirty="0">
                <a:solidFill>
                  <a:srgbClr val="172033"/>
                </a:solidFill>
              </a:rPr>
              <a:t>a person who buys and sells goods</a:t>
            </a:r>
            <a:endParaRPr lang="en-US" sz="1600" dirty="0"/>
          </a:p>
        </p:txBody>
      </p:sp>
      <p:sp>
        <p:nvSpPr>
          <p:cNvPr id="13" name="Text 10"/>
          <p:cNvSpPr/>
          <p:nvPr/>
        </p:nvSpPr>
        <p:spPr>
          <a:xfrm>
            <a:off x="8046720" y="3703320"/>
            <a:ext cx="347472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heritage</a:t>
            </a:r>
            <a:endParaRPr lang="en-US" sz="1600" dirty="0"/>
          </a:p>
          <a:p>
            <a:pPr marL="0" indent="0">
              <a:spcAft>
                <a:spcPts val="800"/>
              </a:spcAft>
              <a:buNone/>
            </a:pPr>
            <a:r>
              <a:rPr lang="en-US" sz="1400" dirty="0">
                <a:solidFill>
                  <a:srgbClr val="172033"/>
                </a:solidFill>
              </a:rPr>
              <a:t>traditions and history from the past</a:t>
            </a:r>
            <a:endParaRPr lang="en-US" sz="1600" dirty="0"/>
          </a:p>
        </p:txBody>
      </p:sp>
      <p:sp>
        <p:nvSpPr>
          <p:cNvPr id="14" name="Text 11"/>
          <p:cNvSpPr/>
          <p:nvPr/>
        </p:nvSpPr>
        <p:spPr>
          <a:xfrm>
            <a:off x="731520" y="4937760"/>
            <a:ext cx="347472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habit</a:t>
            </a:r>
            <a:endParaRPr lang="en-US" sz="1600" dirty="0"/>
          </a:p>
          <a:p>
            <a:pPr marL="0" indent="0">
              <a:spcAft>
                <a:spcPts val="800"/>
              </a:spcAft>
              <a:buNone/>
            </a:pPr>
            <a:r>
              <a:rPr lang="en-US" sz="1400" dirty="0">
                <a:solidFill>
                  <a:srgbClr val="172033"/>
                </a:solidFill>
              </a:rPr>
              <a:t>something you do regularly</a:t>
            </a:r>
            <a:endParaRPr lang="en-US" sz="1600" dirty="0"/>
          </a:p>
        </p:txBody>
      </p:sp>
      <p:sp>
        <p:nvSpPr>
          <p:cNvPr id="15" name="Text 12"/>
          <p:cNvSpPr/>
          <p:nvPr/>
        </p:nvSpPr>
        <p:spPr>
          <a:xfrm>
            <a:off x="4389120" y="4937760"/>
            <a:ext cx="347472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popular</a:t>
            </a:r>
            <a:endParaRPr lang="en-US" sz="1600" dirty="0"/>
          </a:p>
          <a:p>
            <a:pPr marL="0" indent="0">
              <a:spcAft>
                <a:spcPts val="800"/>
              </a:spcAft>
              <a:buNone/>
            </a:pPr>
            <a:r>
              <a:rPr lang="en-US" sz="1400" dirty="0">
                <a:solidFill>
                  <a:srgbClr val="172033"/>
                </a:solidFill>
              </a:rPr>
              <a:t>liked by many people</a:t>
            </a:r>
            <a:endParaRPr lang="en-US" sz="1600" dirty="0"/>
          </a:p>
        </p:txBody>
      </p:sp>
      <p:sp>
        <p:nvSpPr>
          <p:cNvPr id="16" name="Text 13"/>
          <p:cNvSpPr/>
          <p:nvPr/>
        </p:nvSpPr>
        <p:spPr>
          <a:xfrm>
            <a:off x="8046720" y="4937760"/>
            <a:ext cx="347472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trade</a:t>
            </a:r>
            <a:endParaRPr lang="en-US" sz="1600" dirty="0"/>
          </a:p>
          <a:p>
            <a:pPr marL="0" indent="0">
              <a:spcAft>
                <a:spcPts val="800"/>
              </a:spcAft>
              <a:buNone/>
            </a:pPr>
            <a:r>
              <a:rPr lang="en-US" sz="1400" dirty="0">
                <a:solidFill>
                  <a:srgbClr val="172033"/>
                </a:solidFill>
              </a:rPr>
              <a:t>the buying and selling of goods</a:t>
            </a:r>
            <a:endParaRPr lang="en-US" sz="1600" dirty="0"/>
          </a:p>
        </p:txBody>
      </p:sp>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731520" y="320040"/>
            <a:ext cx="10789920" cy="640080"/>
          </a:xfrm>
          <a:prstGeom prst="rect">
            <a:avLst/>
          </a:prstGeom>
          <a:noFill/>
          <a:ln/>
        </p:spPr>
        <p:txBody>
          <a:bodyPr wrap="square" lIns="0" tIns="0" rIns="0" bIns="0" rtlCol="0" anchor="t"/>
          <a:lstStyle/>
          <a:p>
            <a:pPr marL="0" indent="0" algn="l">
              <a:buNone/>
            </a:pPr>
            <a:r>
              <a:rPr lang="en-US" sz="3000" b="1" dirty="0">
                <a:solidFill>
                  <a:srgbClr val="172033"/>
                </a:solidFill>
              </a:rPr>
              <a:t>Bite 1: A short history of coffee</a:t>
            </a:r>
            <a:endParaRPr lang="en-US" sz="3000" dirty="0"/>
          </a:p>
        </p:txBody>
      </p:sp>
      <p:sp>
        <p:nvSpPr>
          <p:cNvPr id="3" name="Timing"/>
          <p:cNvSpPr/>
          <p:nvPr/>
        </p:nvSpPr>
        <p:spPr>
          <a:xfrm>
            <a:off x="10561320" y="347472"/>
            <a:ext cx="1097280" cy="292608"/>
          </a:xfrm>
          <a:prstGeom prst="roundRect">
            <a:avLst>
              <a:gd name="adj" fmla="val 25000"/>
            </a:avLst>
          </a:prstGeom>
          <a:solidFill>
            <a:srgbClr val="FFD33D"/>
          </a:solidFill>
          <a:ln w="12700">
            <a:solidFill>
              <a:srgbClr val="E0A81B"/>
            </a:solidFill>
          </a:ln>
        </p:spPr>
        <p:txBody>
          <a:bodyPr wrap="square" lIns="0" tIns="0" rIns="0" bIns="0" rtlCol="0" anchor="ctr"/>
          <a:lstStyle/>
          <a:p>
            <a:pPr marL="0" indent="0" algn="ctr">
              <a:buNone/>
            </a:pPr>
            <a:r>
              <a:rPr lang="en-US" sz="1100" b="1" dirty="0">
                <a:solidFill>
                  <a:srgbClr val="172033"/>
                </a:solidFill>
              </a:rPr>
              <a:t>10 MIN</a:t>
            </a:r>
            <a:endParaRPr lang="en-US" sz="1100" dirty="0"/>
          </a:p>
        </p:txBody>
      </p:sp>
      <p:pic>
        <p:nvPicPr>
          <p:cNvPr id="5" name="IMAGE fig-timeline (right-click, Change Picture)" descr="Illustrated timeline of the history of coffee in six scenes"/>
          <p:cNvPicPr>
            <a:picLocks noChangeAspect="1"/>
          </p:cNvPicPr>
          <p:nvPr/>
        </p:nvPicPr>
        <p:blipFill>
          <a:blip r:embed="rId3"/>
          <a:stretch>
            <a:fillRect/>
          </a:stretch>
        </p:blipFill>
        <p:spPr>
          <a:xfrm>
            <a:off x="731520" y="1234440"/>
            <a:ext cx="6949440" cy="3881914"/>
          </a:xfrm>
          <a:prstGeom prst="rect">
            <a:avLst/>
          </a:prstGeom>
        </p:spPr>
      </p:pic>
      <p:sp>
        <p:nvSpPr>
          <p:cNvPr id="7" name="Marker 1"/>
          <p:cNvSpPr/>
          <p:nvPr/>
        </p:nvSpPr>
        <p:spPr>
          <a:xfrm>
            <a:off x="872703" y="1376519"/>
            <a:ext cx="329184" cy="329184"/>
          </a:xfrm>
          <a:prstGeom prst="ellipse">
            <a:avLst/>
          </a:prstGeom>
          <a:solidFill>
            <a:srgbClr val="C9382F"/>
          </a:solidFill>
          <a:ln w="19050">
            <a:solidFill>
              <a:srgbClr val="FFFFFF"/>
            </a:solidFill>
          </a:ln>
        </p:spPr>
        <p:txBody>
          <a:bodyPr wrap="square" lIns="0" tIns="0" rIns="0" bIns="0" rtlCol="0" anchor="ctr"/>
          <a:lstStyle/>
          <a:p>
            <a:pPr marL="0" indent="0" algn="ctr">
              <a:buNone/>
            </a:pPr>
            <a:r>
              <a:rPr lang="en-US" sz="1400" b="1" dirty="0">
                <a:solidFill>
                  <a:srgbClr val="FFFFFF"/>
                </a:solidFill>
              </a:rPr>
              <a:t>1</a:t>
            </a:r>
            <a:endParaRPr lang="en-US" sz="1400" dirty="0"/>
          </a:p>
        </p:txBody>
      </p:sp>
      <p:sp>
        <p:nvSpPr>
          <p:cNvPr id="8" name="Marker 2"/>
          <p:cNvSpPr/>
          <p:nvPr/>
        </p:nvSpPr>
        <p:spPr>
          <a:xfrm>
            <a:off x="3450946" y="1376519"/>
            <a:ext cx="329184" cy="329184"/>
          </a:xfrm>
          <a:prstGeom prst="ellipse">
            <a:avLst/>
          </a:prstGeom>
          <a:solidFill>
            <a:srgbClr val="C9382F"/>
          </a:solidFill>
          <a:ln w="19050">
            <a:solidFill>
              <a:srgbClr val="FFFFFF"/>
            </a:solidFill>
          </a:ln>
        </p:spPr>
        <p:txBody>
          <a:bodyPr wrap="square" lIns="0" tIns="0" rIns="0" bIns="0" rtlCol="0" anchor="ctr"/>
          <a:lstStyle/>
          <a:p>
            <a:pPr marL="0" indent="0" algn="ctr">
              <a:buNone/>
            </a:pPr>
            <a:r>
              <a:rPr lang="en-US" sz="1400" b="1" dirty="0">
                <a:solidFill>
                  <a:srgbClr val="FFFFFF"/>
                </a:solidFill>
              </a:rPr>
              <a:t>2</a:t>
            </a:r>
            <a:endParaRPr lang="en-US" sz="1400" dirty="0"/>
          </a:p>
        </p:txBody>
      </p:sp>
      <p:sp>
        <p:nvSpPr>
          <p:cNvPr id="9" name="Marker 3"/>
          <p:cNvSpPr/>
          <p:nvPr/>
        </p:nvSpPr>
        <p:spPr>
          <a:xfrm>
            <a:off x="6029188" y="1376519"/>
            <a:ext cx="329184" cy="329184"/>
          </a:xfrm>
          <a:prstGeom prst="ellipse">
            <a:avLst/>
          </a:prstGeom>
          <a:solidFill>
            <a:srgbClr val="C9382F"/>
          </a:solidFill>
          <a:ln w="19050">
            <a:solidFill>
              <a:srgbClr val="FFFFFF"/>
            </a:solidFill>
          </a:ln>
        </p:spPr>
        <p:txBody>
          <a:bodyPr wrap="square" lIns="0" tIns="0" rIns="0" bIns="0" rtlCol="0" anchor="ctr"/>
          <a:lstStyle/>
          <a:p>
            <a:pPr marL="0" indent="0" algn="ctr">
              <a:buNone/>
            </a:pPr>
            <a:r>
              <a:rPr lang="en-US" sz="1400" b="1" dirty="0">
                <a:solidFill>
                  <a:srgbClr val="FFFFFF"/>
                </a:solidFill>
              </a:rPr>
              <a:t>3</a:t>
            </a:r>
            <a:endParaRPr lang="en-US" sz="1400" dirty="0"/>
          </a:p>
        </p:txBody>
      </p:sp>
      <p:sp>
        <p:nvSpPr>
          <p:cNvPr id="10" name="Marker 4"/>
          <p:cNvSpPr/>
          <p:nvPr/>
        </p:nvSpPr>
        <p:spPr>
          <a:xfrm>
            <a:off x="872703" y="3546509"/>
            <a:ext cx="329184" cy="329184"/>
          </a:xfrm>
          <a:prstGeom prst="ellipse">
            <a:avLst/>
          </a:prstGeom>
          <a:solidFill>
            <a:srgbClr val="C9382F"/>
          </a:solidFill>
          <a:ln w="19050">
            <a:solidFill>
              <a:srgbClr val="FFFFFF"/>
            </a:solidFill>
          </a:ln>
        </p:spPr>
        <p:txBody>
          <a:bodyPr wrap="square" lIns="0" tIns="0" rIns="0" bIns="0" rtlCol="0" anchor="ctr"/>
          <a:lstStyle/>
          <a:p>
            <a:pPr marL="0" indent="0" algn="ctr">
              <a:buNone/>
            </a:pPr>
            <a:r>
              <a:rPr lang="en-US" sz="1400" b="1" dirty="0">
                <a:solidFill>
                  <a:srgbClr val="FFFFFF"/>
                </a:solidFill>
              </a:rPr>
              <a:t>4</a:t>
            </a:r>
            <a:endParaRPr lang="en-US" sz="1400" dirty="0"/>
          </a:p>
        </p:txBody>
      </p:sp>
      <p:sp>
        <p:nvSpPr>
          <p:cNvPr id="11" name="Marker 5"/>
          <p:cNvSpPr/>
          <p:nvPr/>
        </p:nvSpPr>
        <p:spPr>
          <a:xfrm>
            <a:off x="3450946" y="3546509"/>
            <a:ext cx="329184" cy="329184"/>
          </a:xfrm>
          <a:prstGeom prst="ellipse">
            <a:avLst/>
          </a:prstGeom>
          <a:solidFill>
            <a:srgbClr val="C9382F"/>
          </a:solidFill>
          <a:ln w="19050">
            <a:solidFill>
              <a:srgbClr val="FFFFFF"/>
            </a:solidFill>
          </a:ln>
        </p:spPr>
        <p:txBody>
          <a:bodyPr wrap="square" lIns="0" tIns="0" rIns="0" bIns="0" rtlCol="0" anchor="ctr"/>
          <a:lstStyle/>
          <a:p>
            <a:pPr marL="0" indent="0" algn="ctr">
              <a:buNone/>
            </a:pPr>
            <a:r>
              <a:rPr lang="en-US" sz="1400" b="1" dirty="0">
                <a:solidFill>
                  <a:srgbClr val="FFFFFF"/>
                </a:solidFill>
              </a:rPr>
              <a:t>5</a:t>
            </a:r>
            <a:endParaRPr lang="en-US" sz="1400" dirty="0"/>
          </a:p>
        </p:txBody>
      </p:sp>
      <p:sp>
        <p:nvSpPr>
          <p:cNvPr id="12" name="Marker 6"/>
          <p:cNvSpPr/>
          <p:nvPr/>
        </p:nvSpPr>
        <p:spPr>
          <a:xfrm>
            <a:off x="6029188" y="3546509"/>
            <a:ext cx="329184" cy="329184"/>
          </a:xfrm>
          <a:prstGeom prst="ellipse">
            <a:avLst/>
          </a:prstGeom>
          <a:solidFill>
            <a:srgbClr val="C9382F"/>
          </a:solidFill>
          <a:ln w="19050">
            <a:solidFill>
              <a:srgbClr val="FFFFFF"/>
            </a:solidFill>
          </a:ln>
        </p:spPr>
        <p:txBody>
          <a:bodyPr wrap="square" lIns="0" tIns="0" rIns="0" bIns="0" rtlCol="0" anchor="ctr"/>
          <a:lstStyle/>
          <a:p>
            <a:pPr marL="0" indent="0" algn="ctr">
              <a:buNone/>
            </a:pPr>
            <a:r>
              <a:rPr lang="en-US" sz="1400" b="1" dirty="0">
                <a:solidFill>
                  <a:srgbClr val="FFFFFF"/>
                </a:solidFill>
              </a:rPr>
              <a:t>6</a:t>
            </a:r>
            <a:endParaRPr lang="en-US" sz="1400" dirty="0"/>
          </a:p>
        </p:txBody>
      </p:sp>
      <p:sp>
        <p:nvSpPr>
          <p:cNvPr id="13" name="Text 9"/>
          <p:cNvSpPr/>
          <p:nvPr/>
        </p:nvSpPr>
        <p:spPr>
          <a:xfrm>
            <a:off x="8001000" y="1261872"/>
            <a:ext cx="310896" cy="310896"/>
          </a:xfrm>
          <a:prstGeom prst="ellipse">
            <a:avLst/>
          </a:prstGeom>
          <a:solidFill>
            <a:srgbClr val="C9382F"/>
          </a:solidFill>
          <a:ln/>
        </p:spPr>
        <p:txBody>
          <a:bodyPr wrap="square" lIns="0" tIns="0" rIns="0" bIns="0" rtlCol="0" anchor="ctr"/>
          <a:lstStyle/>
          <a:p>
            <a:pPr marL="0" indent="0" algn="ctr">
              <a:buNone/>
            </a:pPr>
            <a:r>
              <a:rPr lang="en-US" sz="1300" b="1" dirty="0">
                <a:solidFill>
                  <a:srgbClr val="FFFFFF"/>
                </a:solidFill>
              </a:rPr>
              <a:t>1</a:t>
            </a:r>
            <a:endParaRPr lang="en-US" sz="1300" dirty="0"/>
          </a:p>
        </p:txBody>
      </p:sp>
      <p:sp>
        <p:nvSpPr>
          <p:cNvPr id="14" name="Text 10"/>
          <p:cNvSpPr txBox="1"/>
          <p:nvPr/>
        </p:nvSpPr>
        <p:spPr>
          <a:xfrm>
            <a:off x="8458200" y="1234440"/>
            <a:ext cx="3200400" cy="1024128"/>
          </a:xfrm>
          <a:prstGeom prst="rect">
            <a:avLst/>
          </a:prstGeom>
          <a:noFill/>
          <a:ln/>
        </p:spPr>
        <p:txBody>
          <a:bodyPr wrap="square" lIns="0" tIns="0" rIns="0" bIns="0" rtlCol="0" anchor="t"/>
          <a:lstStyle/>
          <a:p>
            <a:pPr marL="0" indent="0">
              <a:buNone/>
            </a:pPr>
            <a:r>
              <a:rPr lang="en-US" sz="1300" b="1" dirty="0">
                <a:solidFill>
                  <a:srgbClr val="C9382F"/>
                </a:solidFill>
              </a:rPr>
              <a:t>Ethiopia  </a:t>
            </a:r>
            <a:r>
              <a:rPr lang="en-US" sz="1300" dirty="0">
                <a:solidFill>
                  <a:srgbClr val="172033"/>
                </a:solidFill>
              </a:rPr>
              <a:t>The coffee plant grows naturally in the highlands of Ethiopia. A popular legend says a goatherd noticed his goats were full of energy after eating its berries.</a:t>
            </a:r>
            <a:endParaRPr lang="en-US" sz="1300" dirty="0"/>
          </a:p>
        </p:txBody>
      </p:sp>
      <p:sp>
        <p:nvSpPr>
          <p:cNvPr id="15" name="Text 11"/>
          <p:cNvSpPr/>
          <p:nvPr/>
        </p:nvSpPr>
        <p:spPr>
          <a:xfrm>
            <a:off x="8001000" y="2395728"/>
            <a:ext cx="310896" cy="310896"/>
          </a:xfrm>
          <a:prstGeom prst="ellipse">
            <a:avLst/>
          </a:prstGeom>
          <a:solidFill>
            <a:srgbClr val="C9382F"/>
          </a:solidFill>
          <a:ln/>
        </p:spPr>
        <p:txBody>
          <a:bodyPr wrap="square" lIns="0" tIns="0" rIns="0" bIns="0" rtlCol="0" anchor="ctr"/>
          <a:lstStyle/>
          <a:p>
            <a:pPr marL="0" indent="0" algn="ctr">
              <a:buNone/>
            </a:pPr>
            <a:r>
              <a:rPr lang="en-US" sz="1300" b="1" dirty="0">
                <a:solidFill>
                  <a:srgbClr val="FFFFFF"/>
                </a:solidFill>
              </a:rPr>
              <a:t>2</a:t>
            </a:r>
            <a:endParaRPr lang="en-US" sz="1300" dirty="0"/>
          </a:p>
        </p:txBody>
      </p:sp>
      <p:sp>
        <p:nvSpPr>
          <p:cNvPr id="16" name="Text 12"/>
          <p:cNvSpPr txBox="1"/>
          <p:nvPr/>
        </p:nvSpPr>
        <p:spPr>
          <a:xfrm>
            <a:off x="8458200" y="2368296"/>
            <a:ext cx="3200400" cy="713232"/>
          </a:xfrm>
          <a:prstGeom prst="rect">
            <a:avLst/>
          </a:prstGeom>
          <a:noFill/>
          <a:ln/>
        </p:spPr>
        <p:txBody>
          <a:bodyPr wrap="square" lIns="0" tIns="0" rIns="0" bIns="0" rtlCol="0" anchor="t"/>
          <a:lstStyle/>
          <a:p>
            <a:pPr marL="0" indent="0">
              <a:buNone/>
            </a:pPr>
            <a:r>
              <a:rPr lang="en-US" sz="1300" b="1" dirty="0">
                <a:solidFill>
                  <a:srgbClr val="C9382F"/>
                </a:solidFill>
              </a:rPr>
              <a:t>1400s  </a:t>
            </a:r>
            <a:r>
              <a:rPr lang="en-US" sz="1300" dirty="0">
                <a:solidFill>
                  <a:srgbClr val="172033"/>
                </a:solidFill>
              </a:rPr>
              <a:t>Coffee drinking spreads in Yemen, and merchants trade the beans across the Red Sea and beyond.</a:t>
            </a:r>
            <a:endParaRPr lang="en-US" sz="1300" dirty="0"/>
          </a:p>
        </p:txBody>
      </p:sp>
      <p:sp>
        <p:nvSpPr>
          <p:cNvPr id="17" name="Text 13"/>
          <p:cNvSpPr/>
          <p:nvPr/>
        </p:nvSpPr>
        <p:spPr>
          <a:xfrm>
            <a:off x="8001000" y="3218688"/>
            <a:ext cx="310896" cy="310896"/>
          </a:xfrm>
          <a:prstGeom prst="ellipse">
            <a:avLst/>
          </a:prstGeom>
          <a:solidFill>
            <a:srgbClr val="C9382F"/>
          </a:solidFill>
          <a:ln/>
        </p:spPr>
        <p:txBody>
          <a:bodyPr wrap="square" lIns="0" tIns="0" rIns="0" bIns="0" rtlCol="0" anchor="ctr"/>
          <a:lstStyle/>
          <a:p>
            <a:pPr marL="0" indent="0" algn="ctr">
              <a:buNone/>
            </a:pPr>
            <a:r>
              <a:rPr lang="en-US" sz="1300" b="1" dirty="0">
                <a:solidFill>
                  <a:srgbClr val="FFFFFF"/>
                </a:solidFill>
              </a:rPr>
              <a:t>3</a:t>
            </a:r>
            <a:endParaRPr lang="en-US" sz="1300" dirty="0"/>
          </a:p>
        </p:txBody>
      </p:sp>
      <p:sp>
        <p:nvSpPr>
          <p:cNvPr id="18" name="Text 14"/>
          <p:cNvSpPr txBox="1"/>
          <p:nvPr/>
        </p:nvSpPr>
        <p:spPr>
          <a:xfrm>
            <a:off x="8458200" y="3191256"/>
            <a:ext cx="3200400" cy="566928"/>
          </a:xfrm>
          <a:prstGeom prst="rect">
            <a:avLst/>
          </a:prstGeom>
          <a:noFill/>
          <a:ln/>
        </p:spPr>
        <p:txBody>
          <a:bodyPr wrap="square" lIns="0" tIns="0" rIns="0" bIns="0" rtlCol="0" anchor="t"/>
          <a:lstStyle/>
          <a:p>
            <a:pPr marL="0" indent="0">
              <a:buNone/>
            </a:pPr>
            <a:r>
              <a:rPr lang="en-US" sz="1300" b="1" dirty="0">
                <a:solidFill>
                  <a:srgbClr val="C9382F"/>
                </a:solidFill>
              </a:rPr>
              <a:t>1511  </a:t>
            </a:r>
            <a:r>
              <a:rPr lang="en-US" sz="1300" dirty="0">
                <a:solidFill>
                  <a:srgbClr val="172033"/>
                </a:solidFill>
              </a:rPr>
              <a:t>An official in Mecca tries to ban coffee. The ban does not last.</a:t>
            </a:r>
            <a:endParaRPr lang="en-US" sz="1300" dirty="0"/>
          </a:p>
        </p:txBody>
      </p:sp>
      <p:sp>
        <p:nvSpPr>
          <p:cNvPr id="19" name="Text 15"/>
          <p:cNvSpPr/>
          <p:nvPr/>
        </p:nvSpPr>
        <p:spPr>
          <a:xfrm>
            <a:off x="8001000" y="3895344"/>
            <a:ext cx="310896" cy="310896"/>
          </a:xfrm>
          <a:prstGeom prst="ellipse">
            <a:avLst/>
          </a:prstGeom>
          <a:solidFill>
            <a:srgbClr val="C9382F"/>
          </a:solidFill>
          <a:ln/>
        </p:spPr>
        <p:txBody>
          <a:bodyPr wrap="square" lIns="0" tIns="0" rIns="0" bIns="0" rtlCol="0" anchor="ctr"/>
          <a:lstStyle/>
          <a:p>
            <a:pPr marL="0" indent="0" algn="ctr">
              <a:buNone/>
            </a:pPr>
            <a:r>
              <a:rPr lang="en-US" sz="1300" b="1" dirty="0">
                <a:solidFill>
                  <a:srgbClr val="FFFFFF"/>
                </a:solidFill>
              </a:rPr>
              <a:t>4</a:t>
            </a:r>
            <a:endParaRPr lang="en-US" sz="1300" dirty="0"/>
          </a:p>
        </p:txBody>
      </p:sp>
      <p:sp>
        <p:nvSpPr>
          <p:cNvPr id="20" name="Text 16"/>
          <p:cNvSpPr txBox="1"/>
          <p:nvPr/>
        </p:nvSpPr>
        <p:spPr>
          <a:xfrm>
            <a:off x="8458200" y="3867912"/>
            <a:ext cx="3200400" cy="713232"/>
          </a:xfrm>
          <a:prstGeom prst="rect">
            <a:avLst/>
          </a:prstGeom>
          <a:noFill/>
          <a:ln/>
        </p:spPr>
        <p:txBody>
          <a:bodyPr wrap="square" lIns="0" tIns="0" rIns="0" bIns="0" rtlCol="0" anchor="t"/>
          <a:lstStyle/>
          <a:p>
            <a:pPr marL="0" indent="0">
              <a:buNone/>
            </a:pPr>
            <a:r>
              <a:rPr lang="en-US" sz="1300" b="1" dirty="0">
                <a:solidFill>
                  <a:srgbClr val="C9382F"/>
                </a:solidFill>
              </a:rPr>
              <a:t>1500s  </a:t>
            </a:r>
            <a:r>
              <a:rPr lang="en-US" sz="1300" dirty="0">
                <a:solidFill>
                  <a:srgbClr val="172033"/>
                </a:solidFill>
              </a:rPr>
              <a:t>Coffeehouses open in Istanbul. People gather to talk, play games and hear news.</a:t>
            </a:r>
            <a:endParaRPr lang="en-US" sz="1300" dirty="0"/>
          </a:p>
        </p:txBody>
      </p:sp>
      <p:sp>
        <p:nvSpPr>
          <p:cNvPr id="21" name="Text 17"/>
          <p:cNvSpPr/>
          <p:nvPr/>
        </p:nvSpPr>
        <p:spPr>
          <a:xfrm>
            <a:off x="8001000" y="4718304"/>
            <a:ext cx="310896" cy="310896"/>
          </a:xfrm>
          <a:prstGeom prst="ellipse">
            <a:avLst/>
          </a:prstGeom>
          <a:solidFill>
            <a:srgbClr val="C9382F"/>
          </a:solidFill>
          <a:ln/>
        </p:spPr>
        <p:txBody>
          <a:bodyPr wrap="square" lIns="0" tIns="0" rIns="0" bIns="0" rtlCol="0" anchor="ctr"/>
          <a:lstStyle/>
          <a:p>
            <a:pPr marL="0" indent="0" algn="ctr">
              <a:buNone/>
            </a:pPr>
            <a:r>
              <a:rPr lang="en-US" sz="1300" b="1" dirty="0">
                <a:solidFill>
                  <a:srgbClr val="FFFFFF"/>
                </a:solidFill>
              </a:rPr>
              <a:t>5</a:t>
            </a:r>
            <a:endParaRPr lang="en-US" sz="1300" dirty="0"/>
          </a:p>
        </p:txBody>
      </p:sp>
      <p:sp>
        <p:nvSpPr>
          <p:cNvPr id="22" name="Text 18"/>
          <p:cNvSpPr txBox="1"/>
          <p:nvPr/>
        </p:nvSpPr>
        <p:spPr>
          <a:xfrm>
            <a:off x="8458200" y="4690872"/>
            <a:ext cx="3200400" cy="566928"/>
          </a:xfrm>
          <a:prstGeom prst="rect">
            <a:avLst/>
          </a:prstGeom>
          <a:noFill/>
          <a:ln/>
        </p:spPr>
        <p:txBody>
          <a:bodyPr wrap="square" lIns="0" tIns="0" rIns="0" bIns="0" rtlCol="0" anchor="t"/>
          <a:lstStyle/>
          <a:p>
            <a:pPr marL="0" indent="0">
              <a:buNone/>
            </a:pPr>
            <a:r>
              <a:rPr lang="en-US" sz="1300" b="1" dirty="0">
                <a:solidFill>
                  <a:srgbClr val="C9382F"/>
                </a:solidFill>
              </a:rPr>
              <a:t>1650s  </a:t>
            </a:r>
            <a:r>
              <a:rPr lang="en-US" sz="1300" dirty="0">
                <a:solidFill>
                  <a:srgbClr val="172033"/>
                </a:solidFill>
              </a:rPr>
              <a:t>Coffeehouses open in England: first in Oxford, then London.</a:t>
            </a:r>
            <a:endParaRPr lang="en-US" sz="1300" dirty="0"/>
          </a:p>
        </p:txBody>
      </p:sp>
      <p:sp>
        <p:nvSpPr>
          <p:cNvPr id="23" name="Text 19"/>
          <p:cNvSpPr/>
          <p:nvPr/>
        </p:nvSpPr>
        <p:spPr>
          <a:xfrm>
            <a:off x="8001000" y="5394960"/>
            <a:ext cx="310896" cy="310896"/>
          </a:xfrm>
          <a:prstGeom prst="ellipse">
            <a:avLst/>
          </a:prstGeom>
          <a:solidFill>
            <a:srgbClr val="C9382F"/>
          </a:solidFill>
          <a:ln/>
        </p:spPr>
        <p:txBody>
          <a:bodyPr wrap="square" lIns="0" tIns="0" rIns="0" bIns="0" rtlCol="0" anchor="ctr"/>
          <a:lstStyle/>
          <a:p>
            <a:pPr marL="0" indent="0" algn="ctr">
              <a:buNone/>
            </a:pPr>
            <a:r>
              <a:rPr lang="en-US" sz="1300" b="1" dirty="0">
                <a:solidFill>
                  <a:srgbClr val="FFFFFF"/>
                </a:solidFill>
              </a:rPr>
              <a:t>6</a:t>
            </a:r>
            <a:endParaRPr lang="en-US" sz="1300" dirty="0"/>
          </a:p>
        </p:txBody>
      </p:sp>
      <p:sp>
        <p:nvSpPr>
          <p:cNvPr id="24" name="Text 20"/>
          <p:cNvSpPr txBox="1"/>
          <p:nvPr/>
        </p:nvSpPr>
        <p:spPr>
          <a:xfrm>
            <a:off x="8458200" y="5367528"/>
            <a:ext cx="3200400" cy="713232"/>
          </a:xfrm>
          <a:prstGeom prst="rect">
            <a:avLst/>
          </a:prstGeom>
          <a:noFill/>
          <a:ln/>
        </p:spPr>
        <p:txBody>
          <a:bodyPr wrap="square" lIns="0" tIns="0" rIns="0" bIns="0" rtlCol="0" anchor="t"/>
          <a:lstStyle/>
          <a:p>
            <a:pPr marL="0" indent="0">
              <a:buNone/>
            </a:pPr>
            <a:r>
              <a:rPr lang="en-US" sz="1300" b="1" dirty="0">
                <a:solidFill>
                  <a:srgbClr val="C9382F"/>
                </a:solidFill>
              </a:rPr>
              <a:t>1675  </a:t>
            </a:r>
            <a:r>
              <a:rPr lang="en-US" sz="1300" dirty="0">
                <a:solidFill>
                  <a:srgbClr val="172033"/>
                </a:solidFill>
              </a:rPr>
              <a:t>King Charles II tries to close coffeehouses. After protests, he drops the plan.</a:t>
            </a:r>
            <a:endParaRPr lang="en-US" sz="1300" dirty="0"/>
          </a:p>
        </p:txBody>
      </p:sp>
      <p:sp>
        <p:nvSpPr>
          <p:cNvPr id="4"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731520" y="320040"/>
            <a:ext cx="10789920" cy="640080"/>
          </a:xfrm>
          <a:prstGeom prst="rect">
            <a:avLst/>
          </a:prstGeom>
          <a:noFill/>
          <a:ln/>
        </p:spPr>
        <p:txBody>
          <a:bodyPr wrap="square" lIns="0" tIns="0" rIns="0" bIns="0" rtlCol="0" anchor="t"/>
          <a:lstStyle/>
          <a:p>
            <a:pPr marL="0" indent="0" algn="l">
              <a:buNone/>
            </a:pPr>
            <a:r>
              <a:rPr lang="en-US" sz="3000" b="1" dirty="0">
                <a:solidFill>
                  <a:srgbClr val="172033"/>
                </a:solidFill>
              </a:rPr>
              <a:t>Bite 1: Questions</a:t>
            </a:r>
            <a:endParaRPr lang="en-US" sz="3000" dirty="0"/>
          </a:p>
        </p:txBody>
      </p:sp>
      <p:sp>
        <p:nvSpPr>
          <p:cNvPr id="4" name="Text 1"/>
          <p:cNvSpPr txBox="1"/>
          <p:nvPr/>
        </p:nvSpPr>
        <p:spPr>
          <a:xfrm>
            <a:off x="731520" y="1280160"/>
            <a:ext cx="10789920" cy="4937760"/>
          </a:xfrm>
          <a:prstGeom prst="rect">
            <a:avLst/>
          </a:prstGeom>
          <a:noFill/>
          <a:ln/>
        </p:spPr>
        <p:txBody>
          <a:bodyPr wrap="square" lIns="0" tIns="0" rIns="0" bIns="0" rtlCol="0" anchor="t"/>
          <a:lstStyle/>
          <a:p>
            <a:pPr marL="0" indent="0">
              <a:spcAft>
                <a:spcPts val="800"/>
              </a:spcAft>
              <a:buNone/>
            </a:pPr>
            <a:r>
              <a:rPr lang="en-US" sz="2000" b="1" dirty="0">
                <a:solidFill>
                  <a:srgbClr val="C9382F"/>
                </a:solidFill>
              </a:rPr>
              <a:t>A.  Answer in pairs.</a:t>
            </a:r>
            <a:endParaRPr lang="en-US" sz="2000" dirty="0"/>
          </a:p>
          <a:p>
            <a:pPr marL="457200" indent="-457200">
              <a:spcAft>
                <a:spcPts val="800"/>
              </a:spcAft>
              <a:buFont typeface="+mj-lt"/>
              <a:buAutoNum type="arabicPeriod"/>
            </a:pPr>
            <a:r>
              <a:rPr lang="en-US" sz="2000" dirty="0">
                <a:solidFill>
                  <a:srgbClr val="172033"/>
                </a:solidFill>
              </a:rPr>
              <a:t>Where does the coffee plant come from?</a:t>
            </a:r>
            <a:endParaRPr lang="en-US" sz="2000" dirty="0"/>
          </a:p>
          <a:p>
            <a:pPr marL="457200" indent="-457200">
              <a:spcAft>
                <a:spcPts val="800"/>
              </a:spcAft>
              <a:buFont typeface="+mj-lt"/>
              <a:buAutoNum type="arabicPeriod"/>
            </a:pPr>
            <a:r>
              <a:rPr lang="en-US" sz="2000" dirty="0">
                <a:solidFill>
                  <a:srgbClr val="172033"/>
                </a:solidFill>
              </a:rPr>
              <a:t>What happened in Mecca in 1511?</a:t>
            </a:r>
            <a:endParaRPr lang="en-US" sz="2000" dirty="0"/>
          </a:p>
          <a:p>
            <a:pPr marL="457200" indent="-457200">
              <a:spcAft>
                <a:spcPts val="800"/>
              </a:spcAft>
              <a:buFont typeface="+mj-lt"/>
              <a:buAutoNum type="arabicPeriod"/>
            </a:pPr>
            <a:r>
              <a:rPr lang="en-US" sz="2000" dirty="0">
                <a:solidFill>
                  <a:srgbClr val="172033"/>
                </a:solidFill>
              </a:rPr>
              <a:t>English coffeehouses were often called 'penny universities'. Why do you think that was?</a:t>
            </a:r>
            <a:endParaRPr lang="en-US" sz="2000" dirty="0"/>
          </a:p>
          <a:p>
            <a:pPr marL="457200" indent="-457200">
              <a:spcAft>
                <a:spcPts val="800"/>
              </a:spcAft>
              <a:buFont typeface="+mj-lt"/>
              <a:buAutoNum type="arabicPeriod"/>
            </a:pPr>
            <a:r>
              <a:rPr lang="en-US" sz="2000" dirty="0">
                <a:solidFill>
                  <a:srgbClr val="172033"/>
                </a:solidFill>
              </a:rPr>
              <a:t>What did King Charles II try to do in 1675? What happened?</a:t>
            </a:r>
          </a:p>
          <a:p>
            <a:pPr marL="457200" indent="-457200">
              <a:spcAft>
                <a:spcPts val="800"/>
              </a:spcAft>
              <a:buAutoNum type="arabicPeriod" startAt="4"/>
            </a:pPr>
            <a:endParaRPr lang="en-US" sz="2000" dirty="0"/>
          </a:p>
          <a:p>
            <a:pPr marL="0" indent="0">
              <a:spcAft>
                <a:spcPts val="800"/>
              </a:spcAft>
              <a:buNone/>
            </a:pPr>
            <a:r>
              <a:rPr lang="en-US" sz="2000" b="1" dirty="0">
                <a:solidFill>
                  <a:srgbClr val="C9382F"/>
                </a:solidFill>
              </a:rPr>
              <a:t>B.  Talk about it.</a:t>
            </a:r>
            <a:endParaRPr lang="en-US" sz="2000" dirty="0"/>
          </a:p>
          <a:p>
            <a:pPr marL="457200" indent="-457200">
              <a:spcAft>
                <a:spcPts val="800"/>
              </a:spcAft>
              <a:buFont typeface="+mj-lt"/>
              <a:buAutoNum type="arabicPeriod"/>
            </a:pPr>
            <a:r>
              <a:rPr lang="en-US" sz="2000" dirty="0">
                <a:solidFill>
                  <a:srgbClr val="172033"/>
                </a:solidFill>
              </a:rPr>
              <a:t>Why would a government try to ban a drink?</a:t>
            </a:r>
            <a:endParaRPr lang="en-US" sz="2000" dirty="0"/>
          </a:p>
          <a:p>
            <a:pPr marL="457200" indent="-457200">
              <a:spcAft>
                <a:spcPts val="800"/>
              </a:spcAft>
              <a:buFont typeface="+mj-lt"/>
              <a:buAutoNum type="arabicPeriod"/>
            </a:pPr>
            <a:r>
              <a:rPr lang="en-US" sz="2000" dirty="0">
                <a:solidFill>
                  <a:srgbClr val="172033"/>
                </a:solidFill>
              </a:rPr>
              <a:t>Which of these facts surprised you most? Why?</a:t>
            </a:r>
            <a:endParaRPr lang="en-US" sz="2000" dirty="0"/>
          </a:p>
        </p:txBody>
      </p:sp>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731520" y="320040"/>
            <a:ext cx="10789920" cy="640080"/>
          </a:xfrm>
          <a:prstGeom prst="rect">
            <a:avLst/>
          </a:prstGeom>
          <a:noFill/>
          <a:ln/>
        </p:spPr>
        <p:txBody>
          <a:bodyPr wrap="square" lIns="0" tIns="0" rIns="0" bIns="0" rtlCol="0" anchor="t"/>
          <a:lstStyle/>
          <a:p>
            <a:pPr marL="0" indent="0" algn="l">
              <a:buNone/>
            </a:pPr>
            <a:r>
              <a:rPr lang="en-US" sz="3000" b="1" dirty="0">
                <a:solidFill>
                  <a:srgbClr val="172033"/>
                </a:solidFill>
              </a:rPr>
              <a:t>Bite 2: Coffee around the world</a:t>
            </a:r>
            <a:endParaRPr lang="en-US" sz="3000" dirty="0"/>
          </a:p>
        </p:txBody>
      </p:sp>
      <p:sp>
        <p:nvSpPr>
          <p:cNvPr id="3" name="Timing"/>
          <p:cNvSpPr/>
          <p:nvPr/>
        </p:nvSpPr>
        <p:spPr>
          <a:xfrm>
            <a:off x="10561320" y="347472"/>
            <a:ext cx="1097280" cy="292608"/>
          </a:xfrm>
          <a:prstGeom prst="roundRect">
            <a:avLst>
              <a:gd name="adj" fmla="val 25000"/>
            </a:avLst>
          </a:prstGeom>
          <a:solidFill>
            <a:srgbClr val="FFD33D"/>
          </a:solidFill>
          <a:ln w="12700">
            <a:solidFill>
              <a:srgbClr val="E0A81B"/>
            </a:solidFill>
          </a:ln>
        </p:spPr>
        <p:txBody>
          <a:bodyPr wrap="square" lIns="0" tIns="0" rIns="0" bIns="0" rtlCol="0" anchor="ctr"/>
          <a:lstStyle/>
          <a:p>
            <a:pPr marL="0" indent="0" algn="ctr">
              <a:buNone/>
            </a:pPr>
            <a:r>
              <a:rPr lang="en-US" sz="1100" b="1" dirty="0">
                <a:solidFill>
                  <a:srgbClr val="172033"/>
                </a:solidFill>
              </a:rPr>
              <a:t>8 MIN</a:t>
            </a:r>
            <a:endParaRPr lang="en-US" sz="1100" dirty="0"/>
          </a:p>
        </p:txBody>
      </p:sp>
      <p:pic>
        <p:nvPicPr>
          <p:cNvPr id="5" name="IMAGE fig-ethiopia (right-click, Change Picture)" descr="Illustration created with AI"/>
          <p:cNvPicPr>
            <a:picLocks noChangeAspect="1"/>
          </p:cNvPicPr>
          <p:nvPr/>
        </p:nvPicPr>
        <p:blipFill>
          <a:blip r:embed="rId3"/>
          <a:srcRect/>
          <a:stretch/>
        </p:blipFill>
        <p:spPr>
          <a:xfrm>
            <a:off x="731520" y="1280160"/>
            <a:ext cx="2560320" cy="1709928"/>
          </a:xfrm>
          <a:prstGeom prst="rect">
            <a:avLst/>
          </a:prstGeom>
        </p:spPr>
      </p:pic>
      <p:sp>
        <p:nvSpPr>
          <p:cNvPr id="7" name="Text 3"/>
          <p:cNvSpPr/>
          <p:nvPr/>
        </p:nvSpPr>
        <p:spPr>
          <a:xfrm>
            <a:off x="731520" y="3337560"/>
            <a:ext cx="2560320" cy="2377440"/>
          </a:xfrm>
          <a:prstGeom prst="roundRect">
            <a:avLst>
              <a:gd name="adj" fmla="val 3846"/>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Ethiopia</a:t>
            </a:r>
            <a:endParaRPr lang="en-US" sz="1600" dirty="0"/>
          </a:p>
          <a:p>
            <a:pPr marL="0" indent="0">
              <a:spcAft>
                <a:spcPts val="800"/>
              </a:spcAft>
              <a:buNone/>
            </a:pPr>
            <a:r>
              <a:rPr lang="en-US" sz="1300" dirty="0">
                <a:solidFill>
                  <a:srgbClr val="172033"/>
                </a:solidFill>
              </a:rPr>
              <a:t>The traditional coffee ceremony: beans are roasted, ground and brewed at home, usually in a clay pot called a jebena, and served in three rounds.</a:t>
            </a:r>
            <a:endParaRPr lang="en-US" sz="1600" dirty="0"/>
          </a:p>
        </p:txBody>
      </p:sp>
      <p:pic>
        <p:nvPicPr>
          <p:cNvPr id="8" name="IMAGE fig-turkey (right-click, Change Picture)" descr="Illustration created with AI"/>
          <p:cNvPicPr>
            <a:picLocks noChangeAspect="1"/>
          </p:cNvPicPr>
          <p:nvPr/>
        </p:nvPicPr>
        <p:blipFill>
          <a:blip r:embed="rId4"/>
          <a:srcRect/>
          <a:stretch/>
        </p:blipFill>
        <p:spPr>
          <a:xfrm>
            <a:off x="3474720" y="1280160"/>
            <a:ext cx="2560320" cy="1709928"/>
          </a:xfrm>
          <a:prstGeom prst="rect">
            <a:avLst/>
          </a:prstGeom>
        </p:spPr>
      </p:pic>
      <p:sp>
        <p:nvSpPr>
          <p:cNvPr id="10" name="Text 5"/>
          <p:cNvSpPr/>
          <p:nvPr/>
        </p:nvSpPr>
        <p:spPr>
          <a:xfrm>
            <a:off x="3474720" y="3337560"/>
            <a:ext cx="2560320" cy="2377440"/>
          </a:xfrm>
          <a:prstGeom prst="roundRect">
            <a:avLst>
              <a:gd name="adj" fmla="val 3846"/>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Türkiye</a:t>
            </a:r>
            <a:endParaRPr lang="en-US" sz="1600" dirty="0"/>
          </a:p>
          <a:p>
            <a:pPr marL="0" indent="0">
              <a:spcAft>
                <a:spcPts val="800"/>
              </a:spcAft>
              <a:buNone/>
            </a:pPr>
            <a:r>
              <a:rPr lang="en-US" sz="1300" dirty="0">
                <a:solidFill>
                  <a:srgbClr val="172033"/>
                </a:solidFill>
              </a:rPr>
              <a:t>Very fine coffee is brewed in a small pot. Turkish coffee culture and tradition is on UNESCO's heritage list (2013).</a:t>
            </a:r>
            <a:endParaRPr lang="en-US" sz="1600" dirty="0"/>
          </a:p>
        </p:txBody>
      </p:sp>
      <p:pic>
        <p:nvPicPr>
          <p:cNvPr id="11" name="IMAGE fig-italy (right-click, Change Picture)" descr="Illustration created with AI"/>
          <p:cNvPicPr>
            <a:picLocks noChangeAspect="1"/>
          </p:cNvPicPr>
          <p:nvPr/>
        </p:nvPicPr>
        <p:blipFill>
          <a:blip r:embed="rId5"/>
          <a:srcRect/>
          <a:stretch/>
        </p:blipFill>
        <p:spPr>
          <a:xfrm>
            <a:off x="6217920" y="1280160"/>
            <a:ext cx="2560320" cy="1709928"/>
          </a:xfrm>
          <a:prstGeom prst="rect">
            <a:avLst/>
          </a:prstGeom>
        </p:spPr>
      </p:pic>
      <p:sp>
        <p:nvSpPr>
          <p:cNvPr id="13" name="Text 7"/>
          <p:cNvSpPr/>
          <p:nvPr/>
        </p:nvSpPr>
        <p:spPr>
          <a:xfrm>
            <a:off x="6217920" y="3337560"/>
            <a:ext cx="2560320" cy="2377440"/>
          </a:xfrm>
          <a:prstGeom prst="roundRect">
            <a:avLst>
              <a:gd name="adj" fmla="val 3846"/>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Italy</a:t>
            </a:r>
            <a:endParaRPr lang="en-US" sz="1600" dirty="0"/>
          </a:p>
          <a:p>
            <a:pPr marL="0" indent="0">
              <a:spcAft>
                <a:spcPts val="800"/>
              </a:spcAft>
              <a:buNone/>
            </a:pPr>
            <a:r>
              <a:rPr lang="en-US" sz="1300" dirty="0">
                <a:solidFill>
                  <a:srgbClr val="172033"/>
                </a:solidFill>
              </a:rPr>
              <a:t>Many people drink a quick espresso standing at the bar. Cappuccino is often a breakfast drink only.</a:t>
            </a:r>
            <a:endParaRPr lang="en-US" sz="1600" dirty="0"/>
          </a:p>
        </p:txBody>
      </p:sp>
      <p:pic>
        <p:nvPicPr>
          <p:cNvPr id="14" name="IMAGE fig-sweden (right-click, Change Picture)" descr="Illustration created with AI"/>
          <p:cNvPicPr>
            <a:picLocks noChangeAspect="1"/>
          </p:cNvPicPr>
          <p:nvPr/>
        </p:nvPicPr>
        <p:blipFill>
          <a:blip r:embed="rId6"/>
          <a:srcRect/>
          <a:stretch/>
        </p:blipFill>
        <p:spPr>
          <a:xfrm>
            <a:off x="8961120" y="1280160"/>
            <a:ext cx="2560320" cy="1709928"/>
          </a:xfrm>
          <a:prstGeom prst="rect">
            <a:avLst/>
          </a:prstGeom>
        </p:spPr>
      </p:pic>
      <p:sp>
        <p:nvSpPr>
          <p:cNvPr id="16" name="Text 9"/>
          <p:cNvSpPr/>
          <p:nvPr/>
        </p:nvSpPr>
        <p:spPr>
          <a:xfrm>
            <a:off x="8961120" y="3337560"/>
            <a:ext cx="2560320" cy="2377440"/>
          </a:xfrm>
          <a:prstGeom prst="roundRect">
            <a:avLst>
              <a:gd name="adj" fmla="val 3846"/>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Sweden</a:t>
            </a:r>
            <a:endParaRPr lang="en-US" sz="1600" dirty="0"/>
          </a:p>
          <a:p>
            <a:pPr marL="0" indent="0">
              <a:spcAft>
                <a:spcPts val="800"/>
              </a:spcAft>
              <a:buNone/>
            </a:pPr>
            <a:r>
              <a:rPr lang="en-US" sz="1300" dirty="0">
                <a:solidFill>
                  <a:srgbClr val="172033"/>
                </a:solidFill>
              </a:rPr>
              <a:t>Fika: a break to drink coffee, usually with something sweet, and talk with friends or colleagues.</a:t>
            </a:r>
            <a:endParaRPr lang="en-US" sz="1600" dirty="0"/>
          </a:p>
        </p:txBody>
      </p:sp>
      <p:sp>
        <p:nvSpPr>
          <p:cNvPr id="17" name="Text 10"/>
          <p:cNvSpPr txBox="1"/>
          <p:nvPr/>
        </p:nvSpPr>
        <p:spPr>
          <a:xfrm>
            <a:off x="731520" y="5852160"/>
            <a:ext cx="10789920" cy="457200"/>
          </a:xfrm>
          <a:prstGeom prst="rect">
            <a:avLst/>
          </a:prstGeom>
          <a:noFill/>
          <a:ln/>
        </p:spPr>
        <p:txBody>
          <a:bodyPr wrap="square" lIns="0" tIns="0" rIns="0" bIns="0" rtlCol="0" anchor="t"/>
          <a:lstStyle/>
          <a:p>
            <a:pPr marL="0" indent="0">
              <a:buNone/>
            </a:pPr>
            <a:r>
              <a:rPr lang="en-US" sz="1600" i="1" dirty="0">
                <a:solidFill>
                  <a:srgbClr val="515B6C"/>
                </a:solidFill>
              </a:rPr>
              <a:t>Which of these traditions is most like your own? Which is most different?</a:t>
            </a:r>
            <a:endParaRPr lang="en-US" sz="1600" dirty="0"/>
          </a:p>
        </p:txBody>
      </p:sp>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7</a:t>
            </a:fld>
            <a:endParaRPr lang="en-US"/>
          </a:p>
        </p:txBody>
      </p:sp>
      <p:pic>
        <p:nvPicPr>
          <p:cNvPr id="18" name="Picture 17">
            <a:extLst>
              <a:ext uri="{FF2B5EF4-FFF2-40B4-BE49-F238E27FC236}">
                <a16:creationId xmlns:a16="http://schemas.microsoft.com/office/drawing/2014/main" id="{6F51C0C1-1AC3-12DA-E38F-C381BB74C16A}"/>
              </a:ext>
            </a:extLst>
          </p:cNvPr>
          <p:cNvPicPr>
            <a:picLocks noChangeAspect="1"/>
          </p:cNvPicPr>
          <p:nvPr/>
        </p:nvPicPr>
        <p:blipFill>
          <a:blip r:embed="rId7"/>
          <a:srcRect r="16360"/>
          <a:stretch>
            <a:fillRect/>
          </a:stretch>
        </p:blipFill>
        <p:spPr>
          <a:xfrm>
            <a:off x="731521" y="1280161"/>
            <a:ext cx="2560319" cy="1709928"/>
          </a:xfrm>
          <a:prstGeom prst="rect">
            <a:avLst/>
          </a:prstGeom>
        </p:spPr>
      </p:pic>
      <p:pic>
        <p:nvPicPr>
          <p:cNvPr id="20" name="Picture 19">
            <a:extLst>
              <a:ext uri="{FF2B5EF4-FFF2-40B4-BE49-F238E27FC236}">
                <a16:creationId xmlns:a16="http://schemas.microsoft.com/office/drawing/2014/main" id="{3B60231A-C93B-E8BC-110A-706186922D7C}"/>
              </a:ext>
            </a:extLst>
          </p:cNvPr>
          <p:cNvPicPr>
            <a:picLocks noChangeAspect="1"/>
          </p:cNvPicPr>
          <p:nvPr/>
        </p:nvPicPr>
        <p:blipFill>
          <a:blip r:embed="rId8"/>
          <a:srcRect r="18261"/>
          <a:stretch>
            <a:fillRect/>
          </a:stretch>
        </p:blipFill>
        <p:spPr>
          <a:xfrm>
            <a:off x="3474720" y="1280161"/>
            <a:ext cx="2560319" cy="1709927"/>
          </a:xfrm>
          <a:prstGeom prst="rect">
            <a:avLst/>
          </a:prstGeom>
        </p:spPr>
      </p:pic>
      <p:pic>
        <p:nvPicPr>
          <p:cNvPr id="22" name="Picture 21">
            <a:extLst>
              <a:ext uri="{FF2B5EF4-FFF2-40B4-BE49-F238E27FC236}">
                <a16:creationId xmlns:a16="http://schemas.microsoft.com/office/drawing/2014/main" id="{86B5B52B-F9BD-BCD4-2454-6D190A0FBB30}"/>
              </a:ext>
            </a:extLst>
          </p:cNvPr>
          <p:cNvPicPr>
            <a:picLocks noChangeAspect="1"/>
          </p:cNvPicPr>
          <p:nvPr/>
        </p:nvPicPr>
        <p:blipFill>
          <a:blip r:embed="rId9"/>
          <a:srcRect r="18261"/>
          <a:stretch>
            <a:fillRect/>
          </a:stretch>
        </p:blipFill>
        <p:spPr>
          <a:xfrm>
            <a:off x="6217920" y="1280161"/>
            <a:ext cx="2560320" cy="1709927"/>
          </a:xfrm>
          <a:prstGeom prst="rect">
            <a:avLst/>
          </a:prstGeom>
        </p:spPr>
      </p:pic>
      <p:pic>
        <p:nvPicPr>
          <p:cNvPr id="24" name="Picture 23">
            <a:extLst>
              <a:ext uri="{FF2B5EF4-FFF2-40B4-BE49-F238E27FC236}">
                <a16:creationId xmlns:a16="http://schemas.microsoft.com/office/drawing/2014/main" id="{93FD323D-3DEA-11D0-248E-2C49FD9FFC94}"/>
              </a:ext>
            </a:extLst>
          </p:cNvPr>
          <p:cNvPicPr>
            <a:picLocks noChangeAspect="1"/>
          </p:cNvPicPr>
          <p:nvPr/>
        </p:nvPicPr>
        <p:blipFill>
          <a:blip r:embed="rId10"/>
          <a:srcRect r="20102"/>
          <a:stretch>
            <a:fillRect/>
          </a:stretch>
        </p:blipFill>
        <p:spPr>
          <a:xfrm>
            <a:off x="8961120" y="1282408"/>
            <a:ext cx="2560320" cy="17076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484EC29-E91C-E033-553D-6D8D11746379}"/>
              </a:ext>
            </a:extLst>
          </p:cNvPr>
          <p:cNvSpPr/>
          <p:nvPr/>
        </p:nvSpPr>
        <p:spPr>
          <a:xfrm>
            <a:off x="546755" y="1819373"/>
            <a:ext cx="11444140" cy="4672867"/>
          </a:xfrm>
          <a:prstGeom prst="roundRect">
            <a:avLst/>
          </a:prstGeom>
          <a:solidFill>
            <a:schemeClr val="bg1">
              <a:alpha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3"/>
          <p:cNvSpPr>
            <a:spLocks noGrp="1"/>
          </p:cNvSpPr>
          <p:nvPr>
            <p:ph type="title" idx="103" hasCustomPrompt="1"/>
          </p:nvPr>
        </p:nvSpPr>
        <p:spPr>
          <a:xfrm>
            <a:off x="731520" y="320040"/>
            <a:ext cx="10789920" cy="640080"/>
          </a:xfrm>
          <a:prstGeom prst="rect">
            <a:avLst/>
          </a:prstGeom>
          <a:noFill/>
          <a:ln/>
        </p:spPr>
        <p:txBody>
          <a:bodyPr wrap="square" lIns="0" tIns="0" rIns="0" bIns="0" rtlCol="0" anchor="t"/>
          <a:lstStyle/>
          <a:p>
            <a:pPr marL="0" indent="0" algn="l">
              <a:buNone/>
            </a:pPr>
            <a:r>
              <a:rPr lang="en-US" sz="3000" b="1" dirty="0">
                <a:solidFill>
                  <a:srgbClr val="172033"/>
                </a:solidFill>
              </a:rPr>
              <a:t>Vocabulary practice</a:t>
            </a:r>
            <a:endParaRPr lang="en-US" sz="3000" dirty="0"/>
          </a:p>
        </p:txBody>
      </p:sp>
      <p:sp>
        <p:nvSpPr>
          <p:cNvPr id="3" name="Timing"/>
          <p:cNvSpPr/>
          <p:nvPr/>
        </p:nvSpPr>
        <p:spPr>
          <a:xfrm>
            <a:off x="10561320" y="347472"/>
            <a:ext cx="1097280" cy="292608"/>
          </a:xfrm>
          <a:prstGeom prst="roundRect">
            <a:avLst>
              <a:gd name="adj" fmla="val 25000"/>
            </a:avLst>
          </a:prstGeom>
          <a:solidFill>
            <a:srgbClr val="FFD33D"/>
          </a:solidFill>
          <a:ln w="12700">
            <a:solidFill>
              <a:srgbClr val="E0A81B"/>
            </a:solidFill>
          </a:ln>
        </p:spPr>
        <p:txBody>
          <a:bodyPr wrap="square" lIns="0" tIns="0" rIns="0" bIns="0" rtlCol="0" anchor="ctr"/>
          <a:lstStyle/>
          <a:p>
            <a:pPr marL="0" indent="0" algn="ctr">
              <a:buNone/>
            </a:pPr>
            <a:r>
              <a:rPr lang="en-US" sz="1100" b="1" dirty="0">
                <a:solidFill>
                  <a:srgbClr val="172033"/>
                </a:solidFill>
              </a:rPr>
              <a:t>7 MIN</a:t>
            </a:r>
            <a:endParaRPr lang="en-US" sz="1100" dirty="0"/>
          </a:p>
        </p:txBody>
      </p:sp>
      <p:sp>
        <p:nvSpPr>
          <p:cNvPr id="5" name="Text 2"/>
          <p:cNvSpPr/>
          <p:nvPr/>
        </p:nvSpPr>
        <p:spPr>
          <a:xfrm>
            <a:off x="731520" y="1188720"/>
            <a:ext cx="10789920" cy="502920"/>
          </a:xfrm>
          <a:prstGeom prst="roundRect">
            <a:avLst>
              <a:gd name="adj" fmla="val 14545"/>
            </a:avLst>
          </a:prstGeom>
          <a:solidFill>
            <a:srgbClr val="F7EFDC"/>
          </a:solidFill>
          <a:ln w="12700">
            <a:solidFill>
              <a:srgbClr val="D9CFB8"/>
            </a:solidFill>
          </a:ln>
        </p:spPr>
        <p:txBody>
          <a:bodyPr wrap="square" lIns="0" tIns="0" rIns="0" bIns="0" rtlCol="0" anchor="ctr"/>
          <a:lstStyle/>
          <a:p>
            <a:pPr marL="0" indent="0" algn="ctr">
              <a:buNone/>
            </a:pPr>
            <a:r>
              <a:rPr lang="en-US" sz="1600" b="1" dirty="0">
                <a:solidFill>
                  <a:srgbClr val="172033"/>
                </a:solidFill>
              </a:rPr>
              <a:t>gather  ·  roast  ·  ban  ·  heritage  ·  habit  ·  merchant  ·  ceremony  ·  brew</a:t>
            </a:r>
            <a:endParaRPr lang="en-US" sz="1600" dirty="0"/>
          </a:p>
        </p:txBody>
      </p:sp>
      <p:sp>
        <p:nvSpPr>
          <p:cNvPr id="6" name="Text 3"/>
          <p:cNvSpPr txBox="1"/>
          <p:nvPr/>
        </p:nvSpPr>
        <p:spPr>
          <a:xfrm>
            <a:off x="1383855" y="2139413"/>
            <a:ext cx="5669280" cy="4206240"/>
          </a:xfrm>
          <a:prstGeom prst="rect">
            <a:avLst/>
          </a:prstGeom>
          <a:noFill/>
          <a:ln/>
        </p:spPr>
        <p:txBody>
          <a:bodyPr wrap="square" lIns="0" tIns="0" rIns="0" bIns="0" rtlCol="0" anchor="t"/>
          <a:lstStyle/>
          <a:p>
            <a:pPr marL="0" indent="0">
              <a:spcAft>
                <a:spcPts val="800"/>
              </a:spcAft>
              <a:buNone/>
            </a:pPr>
            <a:r>
              <a:rPr lang="en-US" sz="1600" b="1" dirty="0">
                <a:solidFill>
                  <a:srgbClr val="C9382F"/>
                </a:solidFill>
              </a:rPr>
              <a:t>A.  Complete the sentences. Use six of the words.</a:t>
            </a:r>
            <a:endParaRPr lang="en-US" sz="1800" dirty="0"/>
          </a:p>
          <a:p>
            <a:pPr marL="0" indent="0">
              <a:spcAft>
                <a:spcPts val="800"/>
              </a:spcAft>
              <a:buNone/>
            </a:pPr>
            <a:r>
              <a:rPr lang="en-US" sz="1600" dirty="0">
                <a:solidFill>
                  <a:srgbClr val="172033"/>
                </a:solidFill>
              </a:rPr>
              <a:t>1.  In Ethiopia, families ______ to share coffee in a ceremony.</a:t>
            </a:r>
            <a:endParaRPr lang="en-US" sz="1800" dirty="0"/>
          </a:p>
          <a:p>
            <a:pPr marL="0" indent="0">
              <a:spcAft>
                <a:spcPts val="800"/>
              </a:spcAft>
              <a:buNone/>
            </a:pPr>
            <a:r>
              <a:rPr lang="en-US" sz="1600" dirty="0">
                <a:solidFill>
                  <a:srgbClr val="172033"/>
                </a:solidFill>
              </a:rPr>
              <a:t>2.  Before you make coffee, you must ______ the beans.</a:t>
            </a:r>
            <a:endParaRPr lang="en-US" sz="1800" dirty="0"/>
          </a:p>
          <a:p>
            <a:pPr marL="0" indent="0">
              <a:spcAft>
                <a:spcPts val="800"/>
              </a:spcAft>
              <a:buNone/>
            </a:pPr>
            <a:r>
              <a:rPr lang="en-US" sz="1600" dirty="0">
                <a:solidFill>
                  <a:srgbClr val="172033"/>
                </a:solidFill>
              </a:rPr>
              <a:t>3.  In 1511 an official tried to ______ coffee in Mecca.</a:t>
            </a:r>
            <a:endParaRPr lang="en-US" sz="1800" dirty="0"/>
          </a:p>
          <a:p>
            <a:pPr marL="0" indent="0">
              <a:spcAft>
                <a:spcPts val="800"/>
              </a:spcAft>
              <a:buNone/>
            </a:pPr>
            <a:r>
              <a:rPr lang="en-US" sz="1600" dirty="0">
                <a:solidFill>
                  <a:srgbClr val="172033"/>
                </a:solidFill>
              </a:rPr>
              <a:t>4.  Turkish coffee is part of the national ______.</a:t>
            </a:r>
            <a:endParaRPr lang="en-US" sz="1800" dirty="0"/>
          </a:p>
          <a:p>
            <a:pPr marL="0" indent="0">
              <a:spcAft>
                <a:spcPts val="800"/>
              </a:spcAft>
              <a:buNone/>
            </a:pPr>
            <a:r>
              <a:rPr lang="en-US" sz="1600" dirty="0">
                <a:solidFill>
                  <a:srgbClr val="172033"/>
                </a:solidFill>
              </a:rPr>
              <a:t>5.  Drinking coffee after lunch is a daily ______ for me.</a:t>
            </a:r>
            <a:endParaRPr lang="en-US" sz="1800" dirty="0"/>
          </a:p>
          <a:p>
            <a:pPr marL="0" indent="0">
              <a:spcAft>
                <a:spcPts val="800"/>
              </a:spcAft>
              <a:buNone/>
            </a:pPr>
            <a:r>
              <a:rPr lang="en-US" sz="1600" dirty="0">
                <a:solidFill>
                  <a:srgbClr val="172033"/>
                </a:solidFill>
              </a:rPr>
              <a:t>6.  A ______ sold coffee beans to other countries.</a:t>
            </a:r>
            <a:endParaRPr lang="en-US" sz="1800" dirty="0"/>
          </a:p>
        </p:txBody>
      </p:sp>
      <p:sp>
        <p:nvSpPr>
          <p:cNvPr id="7" name="Text 4"/>
          <p:cNvSpPr txBox="1"/>
          <p:nvPr/>
        </p:nvSpPr>
        <p:spPr>
          <a:xfrm>
            <a:off x="7141752" y="2139413"/>
            <a:ext cx="4937760" cy="4206240"/>
          </a:xfrm>
          <a:prstGeom prst="rect">
            <a:avLst/>
          </a:prstGeom>
          <a:noFill/>
          <a:ln/>
        </p:spPr>
        <p:txBody>
          <a:bodyPr wrap="square" lIns="0" tIns="0" rIns="0" bIns="0" rtlCol="0" anchor="t"/>
          <a:lstStyle/>
          <a:p>
            <a:pPr marL="0" indent="0">
              <a:spcAft>
                <a:spcPts val="800"/>
              </a:spcAft>
              <a:buNone/>
            </a:pPr>
            <a:r>
              <a:rPr lang="en-US" sz="1600" b="1" dirty="0">
                <a:solidFill>
                  <a:srgbClr val="C9382F"/>
                </a:solidFill>
              </a:rPr>
              <a:t>B.  Choose the best meaning.</a:t>
            </a:r>
            <a:endParaRPr lang="en-US" sz="1800" dirty="0"/>
          </a:p>
          <a:p>
            <a:pPr marL="0" indent="0">
              <a:spcAft>
                <a:spcPts val="800"/>
              </a:spcAft>
              <a:buNone/>
            </a:pPr>
            <a:r>
              <a:rPr lang="en-US" sz="1600" b="1" dirty="0">
                <a:solidFill>
                  <a:srgbClr val="172033"/>
                </a:solidFill>
              </a:rPr>
              <a:t>1.  brew</a:t>
            </a:r>
            <a:endParaRPr lang="en-US" sz="1800" dirty="0"/>
          </a:p>
          <a:p>
            <a:pPr marL="800100" lvl="1" indent="-342900">
              <a:buAutoNum type="alphaUcPeriod"/>
            </a:pPr>
            <a:r>
              <a:rPr lang="en-US" sz="1400" dirty="0">
                <a:solidFill>
                  <a:srgbClr val="172033"/>
                </a:solidFill>
              </a:rPr>
              <a:t>to cut into pieces   </a:t>
            </a:r>
          </a:p>
          <a:p>
            <a:pPr marL="800100" lvl="1" indent="-342900">
              <a:buAutoNum type="alphaUcPeriod"/>
            </a:pPr>
            <a:r>
              <a:rPr lang="en-US" sz="1400" dirty="0">
                <a:solidFill>
                  <a:srgbClr val="172033"/>
                </a:solidFill>
              </a:rPr>
              <a:t>to cool down   </a:t>
            </a:r>
          </a:p>
          <a:p>
            <a:pPr marL="800100" lvl="1" indent="-342900">
              <a:buAutoNum type="alphaUcPeriod"/>
            </a:pPr>
            <a:r>
              <a:rPr lang="en-US" sz="1400" dirty="0">
                <a:solidFill>
                  <a:srgbClr val="172033"/>
                </a:solidFill>
              </a:rPr>
              <a:t>to make a drink with hot water   </a:t>
            </a:r>
          </a:p>
          <a:p>
            <a:pPr marL="800100" lvl="1" indent="-342900">
              <a:buAutoNum type="alphaUcPeriod"/>
            </a:pPr>
            <a:r>
              <a:rPr lang="en-US" sz="1400" dirty="0">
                <a:solidFill>
                  <a:srgbClr val="172033"/>
                </a:solidFill>
              </a:rPr>
              <a:t>to put in a bag</a:t>
            </a:r>
          </a:p>
          <a:p>
            <a:pPr lvl="1"/>
            <a:endParaRPr lang="en-US" sz="1050" dirty="0"/>
          </a:p>
          <a:p>
            <a:pPr marL="0" indent="0">
              <a:spcAft>
                <a:spcPts val="800"/>
              </a:spcAft>
              <a:buNone/>
            </a:pPr>
            <a:r>
              <a:rPr lang="en-US" sz="1600" b="1" dirty="0">
                <a:solidFill>
                  <a:srgbClr val="172033"/>
                </a:solidFill>
              </a:rPr>
              <a:t>2.  tradition</a:t>
            </a:r>
            <a:endParaRPr lang="en-US" sz="1800" dirty="0"/>
          </a:p>
          <a:p>
            <a:pPr marL="800100" lvl="1" indent="-342900">
              <a:buAutoNum type="alphaUcPeriod"/>
            </a:pPr>
            <a:r>
              <a:rPr lang="en-US" sz="1400" dirty="0">
                <a:solidFill>
                  <a:srgbClr val="172033"/>
                </a:solidFill>
              </a:rPr>
              <a:t>a new fashion   </a:t>
            </a:r>
          </a:p>
          <a:p>
            <a:pPr marL="800100" lvl="1" indent="-342900">
              <a:buAutoNum type="alphaUcPeriod"/>
            </a:pPr>
            <a:r>
              <a:rPr lang="en-US" sz="1400" dirty="0">
                <a:solidFill>
                  <a:srgbClr val="172033"/>
                </a:solidFill>
              </a:rPr>
              <a:t>a custom passed down over many years   </a:t>
            </a:r>
          </a:p>
          <a:p>
            <a:pPr marL="800100" lvl="1" indent="-342900">
              <a:buAutoNum type="alphaUcPeriod"/>
            </a:pPr>
            <a:r>
              <a:rPr lang="en-US" sz="1400" dirty="0">
                <a:solidFill>
                  <a:srgbClr val="172033"/>
                </a:solidFill>
              </a:rPr>
              <a:t>a kind of shop   </a:t>
            </a:r>
          </a:p>
          <a:p>
            <a:pPr marL="800100" lvl="1" indent="-342900">
              <a:buAutoNum type="alphaUcPeriod"/>
            </a:pPr>
            <a:r>
              <a:rPr lang="en-US" sz="1400" dirty="0">
                <a:solidFill>
                  <a:srgbClr val="172033"/>
                </a:solidFill>
              </a:rPr>
              <a:t>a type of bean</a:t>
            </a:r>
          </a:p>
          <a:p>
            <a:endParaRPr lang="en-US" sz="1100" dirty="0"/>
          </a:p>
          <a:p>
            <a:pPr marL="0" indent="0">
              <a:spcAft>
                <a:spcPts val="800"/>
              </a:spcAft>
              <a:buNone/>
            </a:pPr>
            <a:r>
              <a:rPr lang="en-US" sz="1600" b="1" dirty="0">
                <a:solidFill>
                  <a:srgbClr val="172033"/>
                </a:solidFill>
              </a:rPr>
              <a:t>3.  gather</a:t>
            </a:r>
            <a:endParaRPr lang="en-US" sz="1800" dirty="0"/>
          </a:p>
          <a:p>
            <a:pPr marL="800100" lvl="1" indent="-342900">
              <a:buAutoNum type="alphaUcPeriod"/>
            </a:pPr>
            <a:r>
              <a:rPr lang="en-US" sz="1400" dirty="0">
                <a:solidFill>
                  <a:srgbClr val="172033"/>
                </a:solidFill>
              </a:rPr>
              <a:t>to leave</a:t>
            </a:r>
          </a:p>
          <a:p>
            <a:pPr marL="800100" lvl="1" indent="-342900">
              <a:buAutoNum type="alphaUcPeriod"/>
            </a:pPr>
            <a:r>
              <a:rPr lang="en-US" sz="1400" dirty="0">
                <a:solidFill>
                  <a:srgbClr val="172033"/>
                </a:solidFill>
              </a:rPr>
              <a:t>to argue  </a:t>
            </a:r>
          </a:p>
          <a:p>
            <a:pPr marL="800100" lvl="1" indent="-342900">
              <a:buAutoNum type="alphaUcPeriod"/>
            </a:pPr>
            <a:r>
              <a:rPr lang="en-US" sz="1400" dirty="0">
                <a:solidFill>
                  <a:srgbClr val="172033"/>
                </a:solidFill>
              </a:rPr>
              <a:t>to pay   </a:t>
            </a:r>
          </a:p>
          <a:p>
            <a:pPr marL="800100" lvl="1" indent="-342900">
              <a:buAutoNum type="alphaUcPeriod"/>
            </a:pPr>
            <a:r>
              <a:rPr lang="en-US" sz="1400" dirty="0">
                <a:solidFill>
                  <a:srgbClr val="172033"/>
                </a:solidFill>
              </a:rPr>
              <a:t>to come together</a:t>
            </a:r>
            <a:endParaRPr lang="en-US" dirty="0"/>
          </a:p>
        </p:txBody>
      </p:sp>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731520" y="320040"/>
            <a:ext cx="10789920" cy="640080"/>
          </a:xfrm>
          <a:prstGeom prst="rect">
            <a:avLst/>
          </a:prstGeom>
          <a:noFill/>
          <a:ln/>
        </p:spPr>
        <p:txBody>
          <a:bodyPr wrap="square" lIns="0" tIns="0" rIns="0" bIns="0" rtlCol="0" anchor="t"/>
          <a:lstStyle/>
          <a:p>
            <a:pPr marL="0" indent="0" algn="l">
              <a:buNone/>
            </a:pPr>
            <a:r>
              <a:rPr lang="en-US" sz="3000" b="1" dirty="0">
                <a:solidFill>
                  <a:srgbClr val="172033"/>
                </a:solidFill>
              </a:rPr>
              <a:t>Bite 3: Coffeehouses and ideas</a:t>
            </a:r>
            <a:endParaRPr lang="en-US" sz="3000" dirty="0"/>
          </a:p>
        </p:txBody>
      </p:sp>
      <p:sp>
        <p:nvSpPr>
          <p:cNvPr id="3" name="Timing"/>
          <p:cNvSpPr/>
          <p:nvPr/>
        </p:nvSpPr>
        <p:spPr>
          <a:xfrm>
            <a:off x="10561320" y="347472"/>
            <a:ext cx="1097280" cy="292608"/>
          </a:xfrm>
          <a:prstGeom prst="roundRect">
            <a:avLst>
              <a:gd name="adj" fmla="val 25000"/>
            </a:avLst>
          </a:prstGeom>
          <a:solidFill>
            <a:srgbClr val="FFD33D"/>
          </a:solidFill>
          <a:ln w="12700">
            <a:solidFill>
              <a:srgbClr val="E0A81B"/>
            </a:solidFill>
          </a:ln>
        </p:spPr>
        <p:txBody>
          <a:bodyPr wrap="square" lIns="0" tIns="0" rIns="0" bIns="0" rtlCol="0" anchor="ctr"/>
          <a:lstStyle/>
          <a:p>
            <a:pPr marL="0" indent="0" algn="ctr">
              <a:buNone/>
            </a:pPr>
            <a:r>
              <a:rPr lang="en-US" sz="1100" b="1" dirty="0">
                <a:solidFill>
                  <a:srgbClr val="172033"/>
                </a:solidFill>
              </a:rPr>
              <a:t>10 MIN</a:t>
            </a:r>
            <a:endParaRPr lang="en-US" sz="1100" dirty="0"/>
          </a:p>
        </p:txBody>
      </p:sp>
      <p:pic>
        <p:nvPicPr>
          <p:cNvPr id="5" name="IMAGE fig-london (right-click, Change Picture)" descr="Illustration created with AI"/>
          <p:cNvPicPr>
            <a:picLocks noChangeAspect="1"/>
          </p:cNvPicPr>
          <p:nvPr/>
        </p:nvPicPr>
        <p:blipFill>
          <a:blip r:embed="rId3"/>
          <a:srcRect/>
          <a:stretch/>
        </p:blipFill>
        <p:spPr>
          <a:xfrm>
            <a:off x="7498080" y="1280160"/>
            <a:ext cx="4114800" cy="2743200"/>
          </a:xfrm>
          <a:prstGeom prst="rect">
            <a:avLst/>
          </a:prstGeom>
        </p:spPr>
      </p:pic>
      <p:sp>
        <p:nvSpPr>
          <p:cNvPr id="7" name="Text 3"/>
          <p:cNvSpPr txBox="1"/>
          <p:nvPr/>
        </p:nvSpPr>
        <p:spPr>
          <a:xfrm>
            <a:off x="731520" y="1280160"/>
            <a:ext cx="6492240" cy="3657600"/>
          </a:xfrm>
          <a:prstGeom prst="rect">
            <a:avLst/>
          </a:prstGeom>
          <a:noFill/>
          <a:ln/>
        </p:spPr>
        <p:txBody>
          <a:bodyPr wrap="square" lIns="0" tIns="0" rIns="0" bIns="0" rtlCol="0" anchor="t"/>
          <a:lstStyle/>
          <a:p>
            <a:pPr marL="0" indent="0">
              <a:spcAft>
                <a:spcPts val="800"/>
              </a:spcAft>
              <a:buNone/>
            </a:pPr>
            <a:r>
              <a:rPr lang="en-US" sz="1800" dirty="0">
                <a:solidFill>
                  <a:srgbClr val="172033"/>
                </a:solidFill>
              </a:rPr>
              <a:t>In 17th-century London, coffeehouses were busy places. For the price of a penny, people could buy a cup of coffee and join conversations about news, business and ideas. Many were nicknamed 'penny universities'.</a:t>
            </a:r>
            <a:endParaRPr lang="en-US" sz="1800" dirty="0"/>
          </a:p>
          <a:p>
            <a:pPr marL="0" indent="0">
              <a:spcAft>
                <a:spcPts val="800"/>
              </a:spcAft>
              <a:buNone/>
            </a:pPr>
            <a:r>
              <a:rPr lang="en-US" sz="1800" dirty="0">
                <a:solidFill>
                  <a:srgbClr val="172033"/>
                </a:solidFill>
              </a:rPr>
              <a:t>Coffee was becoming a habit, but more importantly, the coffeehouse was becoming a place to gather. Some rulers disliked this, because people who gather also talk, and talk can change opinions.</a:t>
            </a:r>
            <a:endParaRPr lang="en-US" sz="1800" dirty="0"/>
          </a:p>
        </p:txBody>
      </p:sp>
      <p:sp>
        <p:nvSpPr>
          <p:cNvPr id="8" name="Text 4"/>
          <p:cNvSpPr/>
          <p:nvPr/>
        </p:nvSpPr>
        <p:spPr>
          <a:xfrm>
            <a:off x="731520" y="4754880"/>
            <a:ext cx="10881360" cy="1097280"/>
          </a:xfrm>
          <a:prstGeom prst="roundRect">
            <a:avLst>
              <a:gd name="adj" fmla="val 833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Think</a:t>
            </a:r>
            <a:endParaRPr lang="en-US" sz="1600" dirty="0"/>
          </a:p>
          <a:p>
            <a:pPr marL="0" indent="0">
              <a:spcAft>
                <a:spcPts val="800"/>
              </a:spcAft>
              <a:buNone/>
            </a:pPr>
            <a:r>
              <a:rPr lang="en-US" sz="1600" dirty="0">
                <a:solidFill>
                  <a:srgbClr val="172033"/>
                </a:solidFill>
              </a:rPr>
              <a:t>Is there a place like this today? A café, a park, a group chat, a website?</a:t>
            </a:r>
            <a:endParaRPr lang="en-US" sz="1600" dirty="0"/>
          </a:p>
        </p:txBody>
      </p:sp>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9</a:t>
            </a:fld>
            <a:endParaRPr lang="en-US"/>
          </a:p>
        </p:txBody>
      </p:sp>
      <p:pic>
        <p:nvPicPr>
          <p:cNvPr id="9" name="Picture 8">
            <a:extLst>
              <a:ext uri="{FF2B5EF4-FFF2-40B4-BE49-F238E27FC236}">
                <a16:creationId xmlns:a16="http://schemas.microsoft.com/office/drawing/2014/main" id="{CDE9CB05-04EB-AAD7-8D1F-7D0E0BF80F8D}"/>
              </a:ext>
            </a:extLst>
          </p:cNvPr>
          <p:cNvPicPr>
            <a:picLocks noChangeAspect="1"/>
          </p:cNvPicPr>
          <p:nvPr/>
        </p:nvPicPr>
        <p:blipFill>
          <a:blip r:embed="rId4"/>
          <a:srcRect l="15980"/>
          <a:stretch>
            <a:fillRect/>
          </a:stretch>
        </p:blipFill>
        <p:spPr>
          <a:xfrm>
            <a:off x="7498080" y="1287701"/>
            <a:ext cx="4114800" cy="273565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731520" y="320040"/>
            <a:ext cx="10789920" cy="640080"/>
          </a:xfrm>
          <a:prstGeom prst="rect">
            <a:avLst/>
          </a:prstGeom>
          <a:noFill/>
          <a:ln/>
        </p:spPr>
        <p:txBody>
          <a:bodyPr wrap="square" lIns="0" tIns="0" rIns="0" bIns="0" rtlCol="0" anchor="t"/>
          <a:lstStyle/>
          <a:p>
            <a:pPr marL="0" indent="0" algn="l">
              <a:buNone/>
            </a:pPr>
            <a:r>
              <a:rPr lang="en-US" sz="3000" b="1" dirty="0">
                <a:solidFill>
                  <a:srgbClr val="172033"/>
                </a:solidFill>
              </a:rPr>
              <a:t>Discussion</a:t>
            </a:r>
            <a:endParaRPr lang="en-US" sz="3000" dirty="0"/>
          </a:p>
        </p:txBody>
      </p:sp>
      <p:sp>
        <p:nvSpPr>
          <p:cNvPr id="4" name="Text 1"/>
          <p:cNvSpPr/>
          <p:nvPr/>
        </p:nvSpPr>
        <p:spPr>
          <a:xfrm>
            <a:off x="731520" y="1234440"/>
            <a:ext cx="5303520" cy="1463040"/>
          </a:xfrm>
          <a:prstGeom prst="roundRect">
            <a:avLst>
              <a:gd name="adj" fmla="val 6250"/>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Remember</a:t>
            </a:r>
            <a:endParaRPr lang="en-US" sz="1600" dirty="0"/>
          </a:p>
          <a:p>
            <a:pPr marL="0" indent="0">
              <a:spcAft>
                <a:spcPts val="800"/>
              </a:spcAft>
              <a:buNone/>
            </a:pPr>
            <a:r>
              <a:rPr lang="en-US" sz="1600" dirty="0">
                <a:solidFill>
                  <a:srgbClr val="172033"/>
                </a:solidFill>
              </a:rPr>
              <a:t>Name three places or times in the history of coffee from today's lesson.</a:t>
            </a:r>
            <a:endParaRPr lang="en-US" sz="1600" dirty="0"/>
          </a:p>
        </p:txBody>
      </p:sp>
      <p:sp>
        <p:nvSpPr>
          <p:cNvPr id="5" name="Text 2"/>
          <p:cNvSpPr/>
          <p:nvPr/>
        </p:nvSpPr>
        <p:spPr>
          <a:xfrm>
            <a:off x="6217920" y="1234440"/>
            <a:ext cx="5303520" cy="1463040"/>
          </a:xfrm>
          <a:prstGeom prst="roundRect">
            <a:avLst>
              <a:gd name="adj" fmla="val 6250"/>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Understand</a:t>
            </a:r>
            <a:endParaRPr lang="en-US" sz="1600" dirty="0"/>
          </a:p>
          <a:p>
            <a:pPr marL="0" indent="0">
              <a:spcAft>
                <a:spcPts val="800"/>
              </a:spcAft>
              <a:buNone/>
            </a:pPr>
            <a:r>
              <a:rPr lang="en-US" sz="1600" dirty="0">
                <a:solidFill>
                  <a:srgbClr val="172033"/>
                </a:solidFill>
              </a:rPr>
              <a:t>Explain in your own words why coffeehouses were important.</a:t>
            </a:r>
            <a:endParaRPr lang="en-US" sz="1600" dirty="0"/>
          </a:p>
        </p:txBody>
      </p:sp>
      <p:sp>
        <p:nvSpPr>
          <p:cNvPr id="6" name="Text 3"/>
          <p:cNvSpPr/>
          <p:nvPr/>
        </p:nvSpPr>
        <p:spPr>
          <a:xfrm>
            <a:off x="731520" y="2880360"/>
            <a:ext cx="5303520" cy="1463040"/>
          </a:xfrm>
          <a:prstGeom prst="roundRect">
            <a:avLst>
              <a:gd name="adj" fmla="val 6250"/>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Apply</a:t>
            </a:r>
            <a:endParaRPr lang="en-US" sz="1600" dirty="0"/>
          </a:p>
          <a:p>
            <a:pPr marL="0" indent="0">
              <a:spcAft>
                <a:spcPts val="800"/>
              </a:spcAft>
              <a:buNone/>
            </a:pPr>
            <a:r>
              <a:rPr lang="en-US" sz="1600" dirty="0">
                <a:solidFill>
                  <a:srgbClr val="172033"/>
                </a:solidFill>
              </a:rPr>
              <a:t>How would you describe your country's coffee or tea habits to a visitor?</a:t>
            </a:r>
            <a:endParaRPr lang="en-US" sz="1600" dirty="0"/>
          </a:p>
        </p:txBody>
      </p:sp>
      <p:sp>
        <p:nvSpPr>
          <p:cNvPr id="7" name="Text 4"/>
          <p:cNvSpPr/>
          <p:nvPr/>
        </p:nvSpPr>
        <p:spPr>
          <a:xfrm>
            <a:off x="6217920" y="2880360"/>
            <a:ext cx="5303520" cy="1463040"/>
          </a:xfrm>
          <a:prstGeom prst="roundRect">
            <a:avLst>
              <a:gd name="adj" fmla="val 6250"/>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Analyse</a:t>
            </a:r>
            <a:endParaRPr lang="en-US" sz="1600" dirty="0"/>
          </a:p>
          <a:p>
            <a:pPr marL="0" indent="0">
              <a:spcAft>
                <a:spcPts val="800"/>
              </a:spcAft>
              <a:buNone/>
            </a:pPr>
            <a:r>
              <a:rPr lang="en-US" sz="1600" dirty="0">
                <a:solidFill>
                  <a:srgbClr val="172033"/>
                </a:solidFill>
              </a:rPr>
              <a:t>Why did coffee become a social drink, not just a drink?</a:t>
            </a:r>
            <a:endParaRPr lang="en-US" sz="1600" dirty="0"/>
          </a:p>
        </p:txBody>
      </p:sp>
      <p:sp>
        <p:nvSpPr>
          <p:cNvPr id="8" name="Text 5"/>
          <p:cNvSpPr/>
          <p:nvPr/>
        </p:nvSpPr>
        <p:spPr>
          <a:xfrm>
            <a:off x="731520" y="4526280"/>
            <a:ext cx="5303520" cy="1463040"/>
          </a:xfrm>
          <a:prstGeom prst="roundRect">
            <a:avLst>
              <a:gd name="adj" fmla="val 6250"/>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Evaluate</a:t>
            </a:r>
            <a:endParaRPr lang="en-US" sz="1600" dirty="0"/>
          </a:p>
          <a:p>
            <a:pPr marL="0" indent="0">
              <a:spcAft>
                <a:spcPts val="800"/>
              </a:spcAft>
              <a:buNone/>
            </a:pPr>
            <a:r>
              <a:rPr lang="en-US" sz="1600" dirty="0">
                <a:solidFill>
                  <a:srgbClr val="172033"/>
                </a:solidFill>
              </a:rPr>
              <a:t>Is a café a better place to work or to meet friends? Which rules would you make?</a:t>
            </a:r>
            <a:endParaRPr lang="en-US" sz="1600" dirty="0"/>
          </a:p>
        </p:txBody>
      </p:sp>
      <p:sp>
        <p:nvSpPr>
          <p:cNvPr id="9" name="Text 6"/>
          <p:cNvSpPr/>
          <p:nvPr/>
        </p:nvSpPr>
        <p:spPr>
          <a:xfrm>
            <a:off x="6217920" y="4526280"/>
            <a:ext cx="5303520" cy="1463040"/>
          </a:xfrm>
          <a:prstGeom prst="roundRect">
            <a:avLst>
              <a:gd name="adj" fmla="val 6250"/>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Create</a:t>
            </a:r>
            <a:endParaRPr lang="en-US" sz="1600" dirty="0"/>
          </a:p>
          <a:p>
            <a:pPr marL="0" indent="0">
              <a:spcAft>
                <a:spcPts val="800"/>
              </a:spcAft>
              <a:buNone/>
            </a:pPr>
            <a:r>
              <a:rPr lang="en-US" sz="1600" dirty="0">
                <a:solidFill>
                  <a:srgbClr val="172033"/>
                </a:solidFill>
              </a:rPr>
              <a:t>Design the perfect café for your town. (We will do this next.)</a:t>
            </a:r>
            <a:endParaRPr lang="en-US" sz="1600" dirty="0"/>
          </a:p>
        </p:txBody>
      </p:sp>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731520" y="320040"/>
            <a:ext cx="10789920" cy="640080"/>
          </a:xfrm>
          <a:prstGeom prst="rect">
            <a:avLst/>
          </a:prstGeom>
          <a:noFill/>
          <a:ln/>
        </p:spPr>
        <p:txBody>
          <a:bodyPr wrap="square" lIns="0" tIns="0" rIns="0" bIns="0" rtlCol="0" anchor="t"/>
          <a:lstStyle/>
          <a:p>
            <a:pPr marL="0" indent="0" algn="l">
              <a:buNone/>
            </a:pPr>
            <a:r>
              <a:rPr lang="en-US" sz="3000" b="1" dirty="0">
                <a:solidFill>
                  <a:srgbClr val="172033"/>
                </a:solidFill>
              </a:rPr>
              <a:t>Create: pitch your café</a:t>
            </a:r>
            <a:endParaRPr lang="en-US" sz="3000" dirty="0"/>
          </a:p>
        </p:txBody>
      </p:sp>
      <p:sp>
        <p:nvSpPr>
          <p:cNvPr id="3" name="Timing"/>
          <p:cNvSpPr/>
          <p:nvPr/>
        </p:nvSpPr>
        <p:spPr>
          <a:xfrm>
            <a:off x="10561320" y="347472"/>
            <a:ext cx="1097280" cy="292608"/>
          </a:xfrm>
          <a:prstGeom prst="roundRect">
            <a:avLst>
              <a:gd name="adj" fmla="val 25000"/>
            </a:avLst>
          </a:prstGeom>
          <a:solidFill>
            <a:srgbClr val="FFD33D"/>
          </a:solidFill>
          <a:ln w="12700">
            <a:solidFill>
              <a:srgbClr val="E0A81B"/>
            </a:solidFill>
          </a:ln>
        </p:spPr>
        <p:txBody>
          <a:bodyPr wrap="square" lIns="0" tIns="0" rIns="0" bIns="0" rtlCol="0" anchor="ctr"/>
          <a:lstStyle/>
          <a:p>
            <a:pPr marL="0" indent="0" algn="ctr">
              <a:buNone/>
            </a:pPr>
            <a:r>
              <a:rPr lang="en-US" sz="1100" b="1" dirty="0">
                <a:solidFill>
                  <a:srgbClr val="172033"/>
                </a:solidFill>
              </a:rPr>
              <a:t>10 MIN</a:t>
            </a:r>
            <a:endParaRPr lang="en-US" sz="1100" dirty="0"/>
          </a:p>
        </p:txBody>
      </p:sp>
      <p:sp>
        <p:nvSpPr>
          <p:cNvPr id="5" name="Text 2"/>
          <p:cNvSpPr/>
          <p:nvPr/>
        </p:nvSpPr>
        <p:spPr>
          <a:xfrm>
            <a:off x="731520" y="1280160"/>
            <a:ext cx="5303520" cy="4023360"/>
          </a:xfrm>
          <a:prstGeom prst="roundRect">
            <a:avLst>
              <a:gd name="adj" fmla="val 227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Your group decides</a:t>
            </a:r>
            <a:endParaRPr lang="en-US" sz="1600" dirty="0"/>
          </a:p>
          <a:p>
            <a:pPr marL="0" indent="0">
              <a:spcAft>
                <a:spcPts val="800"/>
              </a:spcAft>
              <a:buNone/>
            </a:pPr>
            <a:r>
              <a:rPr lang="en-US" sz="1600" dirty="0">
                <a:solidFill>
                  <a:srgbClr val="172033"/>
                </a:solidFill>
              </a:rPr>
              <a:t>Name and location</a:t>
            </a:r>
            <a:endParaRPr lang="en-US" sz="1600" dirty="0"/>
          </a:p>
          <a:p>
            <a:pPr marL="0" indent="0">
              <a:spcAft>
                <a:spcPts val="800"/>
              </a:spcAft>
              <a:buNone/>
            </a:pPr>
            <a:r>
              <a:rPr lang="en-US" sz="1600" dirty="0">
                <a:solidFill>
                  <a:srgbClr val="172033"/>
                </a:solidFill>
              </a:rPr>
              <a:t>Who is it for?</a:t>
            </a:r>
            <a:endParaRPr lang="en-US" sz="1600" dirty="0"/>
          </a:p>
          <a:p>
            <a:pPr marL="0" indent="0">
              <a:spcAft>
                <a:spcPts val="800"/>
              </a:spcAft>
              <a:buNone/>
            </a:pPr>
            <a:r>
              <a:rPr lang="en-US" sz="1600" dirty="0">
                <a:solidFill>
                  <a:srgbClr val="172033"/>
                </a:solidFill>
              </a:rPr>
              <a:t>One special drink or tradition</a:t>
            </a:r>
            <a:endParaRPr lang="en-US" sz="1600" dirty="0"/>
          </a:p>
          <a:p>
            <a:pPr marL="0" indent="0">
              <a:spcAft>
                <a:spcPts val="800"/>
              </a:spcAft>
              <a:buNone/>
            </a:pPr>
            <a:r>
              <a:rPr lang="en-US" sz="1600" dirty="0">
                <a:solidFill>
                  <a:srgbClr val="172033"/>
                </a:solidFill>
              </a:rPr>
              <a:t>One rule (for example: no phones)</a:t>
            </a:r>
            <a:endParaRPr lang="en-US" sz="1600" dirty="0"/>
          </a:p>
          <a:p>
            <a:pPr marL="0" indent="0">
              <a:spcAft>
                <a:spcPts val="800"/>
              </a:spcAft>
              <a:buNone/>
            </a:pPr>
            <a:r>
              <a:rPr lang="en-US" sz="1600" dirty="0">
                <a:solidFill>
                  <a:srgbClr val="172033"/>
                </a:solidFill>
              </a:rPr>
              <a:t>Why will people gather there?</a:t>
            </a:r>
            <a:endParaRPr lang="en-US" sz="1600" dirty="0"/>
          </a:p>
        </p:txBody>
      </p:sp>
      <p:sp>
        <p:nvSpPr>
          <p:cNvPr id="6" name="Text 3"/>
          <p:cNvSpPr/>
          <p:nvPr/>
        </p:nvSpPr>
        <p:spPr>
          <a:xfrm>
            <a:off x="6309360" y="1280160"/>
            <a:ext cx="5303520" cy="4023360"/>
          </a:xfrm>
          <a:prstGeom prst="roundRect">
            <a:avLst>
              <a:gd name="adj" fmla="val 2273"/>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Useful language</a:t>
            </a:r>
            <a:endParaRPr lang="en-US" sz="1600" dirty="0"/>
          </a:p>
          <a:p>
            <a:pPr marL="0" indent="0">
              <a:spcAft>
                <a:spcPts val="800"/>
              </a:spcAft>
              <a:buNone/>
            </a:pPr>
            <a:r>
              <a:rPr lang="en-US" sz="1600" dirty="0">
                <a:solidFill>
                  <a:srgbClr val="172033"/>
                </a:solidFill>
              </a:rPr>
              <a:t>'Our café is called ... and it is for ...'</a:t>
            </a:r>
            <a:endParaRPr lang="en-US" sz="1600" dirty="0"/>
          </a:p>
          <a:p>
            <a:pPr marL="0" indent="0">
              <a:spcAft>
                <a:spcPts val="800"/>
              </a:spcAft>
              <a:buNone/>
            </a:pPr>
            <a:r>
              <a:rPr lang="en-US" sz="1600" dirty="0">
                <a:solidFill>
                  <a:srgbClr val="172033"/>
                </a:solidFill>
              </a:rPr>
              <a:t>'We chose this place because ...'</a:t>
            </a:r>
            <a:endParaRPr lang="en-US" sz="1600" dirty="0"/>
          </a:p>
          <a:p>
            <a:pPr marL="0" indent="0">
              <a:spcAft>
                <a:spcPts val="800"/>
              </a:spcAft>
              <a:buNone/>
            </a:pPr>
            <a:r>
              <a:rPr lang="en-US" sz="1600" dirty="0">
                <a:solidFill>
                  <a:srgbClr val="172033"/>
                </a:solidFill>
              </a:rPr>
              <a:t>'Our special drink is ... It is a tradition from ...'</a:t>
            </a:r>
            <a:endParaRPr lang="en-US" sz="1600" dirty="0"/>
          </a:p>
          <a:p>
            <a:pPr marL="0" indent="0">
              <a:spcAft>
                <a:spcPts val="800"/>
              </a:spcAft>
              <a:buNone/>
            </a:pPr>
            <a:r>
              <a:rPr lang="en-US" sz="1600" dirty="0">
                <a:solidFill>
                  <a:srgbClr val="172033"/>
                </a:solidFill>
              </a:rPr>
              <a:t>'We have one rule: ... because ...'</a:t>
            </a:r>
            <a:endParaRPr lang="en-US" sz="1600" dirty="0"/>
          </a:p>
          <a:p>
            <a:pPr marL="0" indent="0">
              <a:spcAft>
                <a:spcPts val="800"/>
              </a:spcAft>
              <a:buNone/>
            </a:pPr>
            <a:r>
              <a:rPr lang="en-US" sz="1600" dirty="0">
                <a:solidFill>
                  <a:srgbClr val="172033"/>
                </a:solidFill>
              </a:rPr>
              <a:t>Listeners: 'What would you do if ...?'</a:t>
            </a:r>
            <a:endParaRPr lang="en-US" sz="1600" dirty="0"/>
          </a:p>
        </p:txBody>
      </p:sp>
      <p:sp>
        <p:nvSpPr>
          <p:cNvPr id="7" name="Text 4"/>
          <p:cNvSpPr txBox="1"/>
          <p:nvPr/>
        </p:nvSpPr>
        <p:spPr>
          <a:xfrm>
            <a:off x="731520" y="5577840"/>
            <a:ext cx="10881360" cy="457200"/>
          </a:xfrm>
          <a:prstGeom prst="rect">
            <a:avLst/>
          </a:prstGeom>
          <a:noFill/>
          <a:ln/>
        </p:spPr>
        <p:txBody>
          <a:bodyPr wrap="square" lIns="0" tIns="0" rIns="0" bIns="0" rtlCol="0" anchor="t"/>
          <a:lstStyle/>
          <a:p>
            <a:pPr marL="0" indent="0">
              <a:buNone/>
            </a:pPr>
            <a:r>
              <a:rPr lang="en-US" sz="1600" i="1" dirty="0">
                <a:solidFill>
                  <a:srgbClr val="515B6C"/>
                </a:solidFill>
              </a:rPr>
              <a:t>After the pitches, everyone votes for the café they would visit (not their own).</a:t>
            </a:r>
            <a:endParaRPr lang="en-US" sz="1600" dirty="0"/>
          </a:p>
        </p:txBody>
      </p:sp>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3"/>
          <p:cNvSpPr>
            <a:spLocks noGrp="1"/>
          </p:cNvSpPr>
          <p:nvPr>
            <p:ph type="title" idx="103" hasCustomPrompt="1"/>
          </p:nvPr>
        </p:nvSpPr>
        <p:spPr>
          <a:xfrm>
            <a:off x="731520" y="320040"/>
            <a:ext cx="10789920" cy="640080"/>
          </a:xfrm>
          <a:prstGeom prst="rect">
            <a:avLst/>
          </a:prstGeom>
          <a:noFill/>
          <a:ln/>
        </p:spPr>
        <p:txBody>
          <a:bodyPr wrap="square" lIns="0" tIns="0" rIns="0" bIns="0" rtlCol="0" anchor="t"/>
          <a:lstStyle/>
          <a:p>
            <a:pPr marL="0" indent="0" algn="l">
              <a:buNone/>
            </a:pPr>
            <a:r>
              <a:rPr lang="en-US" sz="3000" b="1" dirty="0">
                <a:solidFill>
                  <a:srgbClr val="172033"/>
                </a:solidFill>
              </a:rPr>
              <a:t>Review and feedback</a:t>
            </a:r>
            <a:endParaRPr lang="en-US" sz="3000" dirty="0"/>
          </a:p>
        </p:txBody>
      </p:sp>
      <p:sp>
        <p:nvSpPr>
          <p:cNvPr id="3" name="Timing"/>
          <p:cNvSpPr/>
          <p:nvPr/>
        </p:nvSpPr>
        <p:spPr>
          <a:xfrm>
            <a:off x="10561320" y="347472"/>
            <a:ext cx="1097280" cy="292608"/>
          </a:xfrm>
          <a:prstGeom prst="roundRect">
            <a:avLst>
              <a:gd name="adj" fmla="val 25000"/>
            </a:avLst>
          </a:prstGeom>
          <a:solidFill>
            <a:srgbClr val="FFD33D"/>
          </a:solidFill>
          <a:ln w="12700">
            <a:solidFill>
              <a:srgbClr val="E0A81B"/>
            </a:solidFill>
          </a:ln>
        </p:spPr>
        <p:txBody>
          <a:bodyPr wrap="square" lIns="0" tIns="0" rIns="0" bIns="0" rtlCol="0" anchor="ctr"/>
          <a:lstStyle/>
          <a:p>
            <a:pPr marL="0" indent="0" algn="ctr">
              <a:buNone/>
            </a:pPr>
            <a:r>
              <a:rPr lang="en-US" sz="1100" b="1" dirty="0">
                <a:solidFill>
                  <a:srgbClr val="172033"/>
                </a:solidFill>
              </a:rPr>
              <a:t>2 MIN</a:t>
            </a:r>
            <a:endParaRPr lang="en-US" sz="1100" dirty="0"/>
          </a:p>
        </p:txBody>
      </p:sp>
      <p:sp>
        <p:nvSpPr>
          <p:cNvPr id="5" name="Text 2"/>
          <p:cNvSpPr txBox="1"/>
          <p:nvPr/>
        </p:nvSpPr>
        <p:spPr>
          <a:xfrm>
            <a:off x="731520" y="1280160"/>
            <a:ext cx="6400800" cy="3840480"/>
          </a:xfrm>
          <a:prstGeom prst="rect">
            <a:avLst/>
          </a:prstGeom>
          <a:noFill/>
          <a:ln/>
        </p:spPr>
        <p:txBody>
          <a:bodyPr wrap="square" lIns="0" tIns="0" rIns="0" bIns="0" rtlCol="0" anchor="t"/>
          <a:lstStyle/>
          <a:p>
            <a:pPr marL="0" indent="0">
              <a:spcAft>
                <a:spcPts val="800"/>
              </a:spcAft>
              <a:buNone/>
            </a:pPr>
            <a:r>
              <a:rPr lang="en-US" sz="2200" b="1" dirty="0">
                <a:solidFill>
                  <a:srgbClr val="C9382F"/>
                </a:solidFill>
              </a:rPr>
              <a:t>Find and fix the mistake.</a:t>
            </a:r>
            <a:endParaRPr lang="en-US" sz="2200" dirty="0"/>
          </a:p>
          <a:p>
            <a:pPr marL="0" indent="0">
              <a:spcAft>
                <a:spcPts val="800"/>
              </a:spcAft>
              <a:buNone/>
            </a:pPr>
            <a:r>
              <a:rPr lang="en-US" sz="2200" dirty="0">
                <a:solidFill>
                  <a:srgbClr val="172033"/>
                </a:solidFill>
              </a:rPr>
              <a:t>1.  I am drinking coffee every morning.</a:t>
            </a:r>
            <a:endParaRPr lang="en-US" sz="2200" dirty="0"/>
          </a:p>
          <a:p>
            <a:pPr marL="0" indent="0">
              <a:spcAft>
                <a:spcPts val="800"/>
              </a:spcAft>
              <a:buNone/>
            </a:pPr>
            <a:r>
              <a:rPr lang="en-US" sz="2200" dirty="0">
                <a:solidFill>
                  <a:srgbClr val="172033"/>
                </a:solidFill>
              </a:rPr>
              <a:t>2.  Coffee is popular in many country.</a:t>
            </a:r>
            <a:endParaRPr lang="en-US" sz="2200" dirty="0"/>
          </a:p>
          <a:p>
            <a:pPr marL="0" indent="0">
              <a:spcAft>
                <a:spcPts val="800"/>
              </a:spcAft>
              <a:buNone/>
            </a:pPr>
            <a:r>
              <a:rPr lang="en-US" sz="2200" dirty="0">
                <a:solidFill>
                  <a:srgbClr val="172033"/>
                </a:solidFill>
              </a:rPr>
              <a:t>3.  She gather with her friends every Sunday.</a:t>
            </a:r>
            <a:endParaRPr lang="en-US" sz="2200" dirty="0"/>
          </a:p>
          <a:p>
            <a:pPr marL="0" indent="0">
              <a:spcAft>
                <a:spcPts val="800"/>
              </a:spcAft>
              <a:buNone/>
            </a:pPr>
            <a:r>
              <a:rPr lang="en-US" sz="2200" dirty="0">
                <a:solidFill>
                  <a:srgbClr val="172033"/>
                </a:solidFill>
              </a:rPr>
              <a:t>4.  In 1511 they banned the coffee in Mecca.</a:t>
            </a:r>
            <a:endParaRPr lang="en-US" sz="2200" dirty="0"/>
          </a:p>
          <a:p>
            <a:pPr marL="0" indent="0">
              <a:spcAft>
                <a:spcPts val="800"/>
              </a:spcAft>
              <a:buNone/>
            </a:pPr>
            <a:r>
              <a:rPr lang="en-US" sz="2200" dirty="0">
                <a:solidFill>
                  <a:srgbClr val="172033"/>
                </a:solidFill>
              </a:rPr>
              <a:t>5.  I have visited Istanbul last year.</a:t>
            </a:r>
            <a:endParaRPr lang="en-US" sz="2200" dirty="0"/>
          </a:p>
        </p:txBody>
      </p:sp>
      <p:sp>
        <p:nvSpPr>
          <p:cNvPr id="6" name="Text 3"/>
          <p:cNvSpPr/>
          <p:nvPr/>
        </p:nvSpPr>
        <p:spPr>
          <a:xfrm>
            <a:off x="7589520" y="1280160"/>
            <a:ext cx="4023360" cy="2926080"/>
          </a:xfrm>
          <a:prstGeom prst="roundRect">
            <a:avLst>
              <a:gd name="adj" fmla="val 3125"/>
            </a:avLst>
          </a:prstGeom>
          <a:solidFill>
            <a:srgbClr val="F4F7FB"/>
          </a:solidFill>
          <a:ln w="12700">
            <a:solidFill>
              <a:srgbClr val="D5DEEA"/>
            </a:solidFill>
          </a:ln>
        </p:spPr>
        <p:txBody>
          <a:bodyPr wrap="square" lIns="127000" tIns="177800" rIns="177800" bIns="127000" rtlCol="0" anchor="t"/>
          <a:lstStyle/>
          <a:p>
            <a:pPr marL="0" indent="0">
              <a:spcAft>
                <a:spcPts val="600"/>
              </a:spcAft>
              <a:buNone/>
            </a:pPr>
            <a:r>
              <a:rPr lang="en-US" sz="1600" b="1" dirty="0">
                <a:solidFill>
                  <a:srgbClr val="C9382F"/>
                </a:solidFill>
              </a:rPr>
              <a:t>Before you go</a:t>
            </a:r>
            <a:endParaRPr lang="en-US" sz="1600" dirty="0"/>
          </a:p>
          <a:p>
            <a:pPr marL="0" indent="0">
              <a:spcAft>
                <a:spcPts val="800"/>
              </a:spcAft>
              <a:buNone/>
            </a:pPr>
            <a:r>
              <a:rPr lang="en-US" sz="1600" dirty="0">
                <a:solidFill>
                  <a:srgbClr val="172033"/>
                </a:solidFill>
              </a:rPr>
              <a:t>Which new word will you use this week?</a:t>
            </a:r>
            <a:endParaRPr lang="en-US" sz="1600" dirty="0"/>
          </a:p>
          <a:p>
            <a:pPr marL="0" indent="0">
              <a:spcAft>
                <a:spcPts val="800"/>
              </a:spcAft>
              <a:buNone/>
            </a:pPr>
            <a:r>
              <a:rPr lang="en-US" sz="1600" dirty="0">
                <a:solidFill>
                  <a:srgbClr val="172033"/>
                </a:solidFill>
              </a:rPr>
              <a:t>What was the most interesting fact today?</a:t>
            </a:r>
            <a:endParaRPr lang="en-US" sz="1600" dirty="0"/>
          </a:p>
          <a:p>
            <a:pPr marL="0" indent="0">
              <a:spcAft>
                <a:spcPts val="800"/>
              </a:spcAft>
              <a:buNone/>
            </a:pPr>
            <a:r>
              <a:rPr lang="en-US" sz="1600" dirty="0">
                <a:solidFill>
                  <a:srgbClr val="172033"/>
                </a:solidFill>
              </a:rPr>
              <a:t>What would you like to talk about next time?</a:t>
            </a:r>
            <a:endParaRPr lang="en-US" sz="1600" dirty="0"/>
          </a:p>
        </p:txBody>
      </p:sp>
      <p:sp>
        <p:nvSpPr>
          <p:cNvPr id="25" name="Slide Number Placeholder 0"/>
          <p:cNvSpPr>
            <a:spLocks noGrp="1"/>
          </p:cNvSpPr>
          <p:nvPr>
            <p:ph type="sldNum" sz="quarter" idx="4294967295"/>
          </p:nvPr>
        </p:nvSpPr>
        <p:spPr>
          <a:xfrm>
            <a:off x="11064240" y="6492240"/>
            <a:ext cx="73152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15B6C"/>
                </a:solidFill>
              </a:defRPr>
            </a:lvl1pPr>
          </a:lstStyle>
          <a:p>
            <a:pPr algn="r"/>
            <a:fld id="{F7021451-1387-4CA6-816F-3879F97B5CBC}" type="slidenum">
              <a:rPr lang="en-US" b="0"/>
              <a:t>12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TotalTime>
  <Words>1885</Words>
  <Application>Microsoft Office PowerPoint</Application>
  <PresentationFormat>Widescreen</PresentationFormat>
  <Paragraphs>209</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Cambria</vt:lpstr>
      <vt:lpstr>Office Theme</vt:lpstr>
      <vt:lpstr>PowerPoint Presentation</vt:lpstr>
      <vt:lpstr>Today's lesson</vt:lpstr>
      <vt:lpstr>Warm up</vt:lpstr>
      <vt:lpstr>Target vocabulary</vt:lpstr>
      <vt:lpstr>Bite 1: A short history of coffee</vt:lpstr>
      <vt:lpstr>Bite 1: Questions</vt:lpstr>
      <vt:lpstr>Bite 2: Coffee around the world</vt:lpstr>
      <vt:lpstr>Vocabulary practice</vt:lpstr>
      <vt:lpstr>Bite 3: Coffeehouses and ideas</vt:lpstr>
      <vt:lpstr>Discussion</vt:lpstr>
      <vt:lpstr>Create: pitch your café</vt:lpstr>
      <vt:lpstr>Review and feedback</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Coffee: Culture and History</dc:title>
  <dc:subject>60-minute ESL conversation lesson</dc:subject>
  <dc:creator>Kenny Rooney</dc:creator>
  <cp:lastModifiedBy>Kenny Rooney</cp:lastModifiedBy>
  <cp:revision>3</cp:revision>
  <dcterms:created xsi:type="dcterms:W3CDTF">2026-10-09T07:30:08Z</dcterms:created>
  <dcterms:modified xsi:type="dcterms:W3CDTF">2026-10-09T09:16:07Z</dcterms:modified>
</cp:coreProperties>
</file>