
<file path=[Content_Types].xml><?xml version="1.0" encoding="utf-8"?>
<Types xmlns="http://schemas.openxmlformats.org/package/2006/content-types">
  <Default Extension="jfif"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arm-up" id="{4A79E385-AC37-9D00-3133-CCEDAC6F6AE1}">
          <p14:sldIdLst>
            <p14:sldId id="256"/>
            <p14:sldId id="257"/>
            <p14:sldId id="258"/>
          </p14:sldIdLst>
        </p14:section>
        <p14:section name="Learn" id="{E969BE13-B455-FF18-A97A-92D6D5C32E9C}">
          <p14:sldIdLst>
            <p14:sldId id="259"/>
            <p14:sldId id="260"/>
            <p14:sldId id="261"/>
          </p14:sldIdLst>
        </p14:section>
        <p14:section name="Mary Anning" id="{E794B38E-CC13-7171-5254-CC0881DA20CD}">
          <p14:sldIdLst>
            <p14:sldId id="262"/>
            <p14:sldId id="263"/>
            <p14:sldId id="264"/>
          </p14:sldIdLst>
        </p14:section>
        <p14:section name="Practice" id="{A7A08B2C-8A44-BEA1-30BE-3F697AA387F8}">
          <p14:sldIdLst>
            <p14:sldId id="265"/>
            <p14:sldId id="266"/>
            <p14:sldId id="267"/>
            <p14:sldId id="268"/>
          </p14:sldIdLst>
        </p14:section>
        <p14:section name="Reflect" id="{6D642B63-6FAF-C518-BE6F-2A8DD8F8671F}">
          <p14:sldIdLst>
            <p14:sldId id="269"/>
            <p14:sldId id="270"/>
          </p14:sldIdLst>
        </p14:section>
        <p14:section name="Check" id="{10BA9718-1793-E51F-DDC9-EC4ACDFC2D24}">
          <p14:sldIdLst>
            <p14:sldId id="271"/>
            <p14:sldId id="272"/>
            <p14:sldId id="273"/>
            <p14:sldId id="274"/>
          </p14:sldIdLst>
        </p14:section>
        <p14:section name="Teacher pages" id="{3EE30D7D-1262-4E14-769D-75C453E37EE2}">
          <p14:sldIdLst>
            <p14:sldId id="275"/>
            <p14:sldId id="276"/>
            <p14:sldId id="277"/>
            <p14:sldId id="2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10"/>
  </p:normalViewPr>
  <p:slideViewPr>
    <p:cSldViewPr snapToGrid="0" snapToObjects="1">
      <p:cViewPr varScale="1">
        <p:scale>
          <a:sx n="110" d="100"/>
          <a:sy n="110" d="100"/>
        </p:scale>
        <p:origin x="47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685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(1 min). Welcome the class. Say: 'Today you are fossil detectives. Detectives look for evidence, and so do scientists.' Do not explain the story yet; the hook comes next.
This lesson connects to NGSS 4-ESS1-1: identify evidence from patterns in rock formations and fossils in rock layers to support an explanation for changes in a landscape over time. Check it against your own standards.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 (2 min). Read the big question aloud. Then read the three 'I can' statements and ask students to listen for the words 'evidence' and 'inference'. We will come back to these at the end.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HOOK (5 min). Show the picture. Read the question. Think, pair, share for two minutes: students turn to a partner and give one idea. Take three or four ideas on the board and DO NOT correct them yet.
Listen for: 'the sea used to be there', 'someone put it there', 'a flood'. We will test these ideas with evidence later.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 (3 min). Read the definition. Ask: 'What kinds of living things could become fossils?' Bones, shells, feathers and leaves can all become fossils. Footprints and other marks (impressions) count too.
Vocabulary to say aloud: fossil, impression, preserved.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 (3 min). Walk through the four steps slowly, left to right. Ask students to act out each step with their hands (sinking, burying, pressing, digging).
Key ideas: the animal is buried quickly; the layers pile up and press the lower layers into rock; it takes a very long time (millions of years); wind, water and waves wear the rock away so the fossil can be found.
Common misconception: fossils are not bones that 'turn to stone' overnight, and they are not found only in deserts.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 (2 min). Use the picture of a book or a pile of paper: the page you put down first is at the bottom. Rock layers work the same way when they have not been disturbed.
Tell students: the oldest layer is at the bottom and the youngest is on top. Fossils help scientists work out the order the layers formed 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(3 min). Tell the story as a story, not a list. Mary was born on 21 May 1799. Her father collected fossils and sold them to visitors at the seaside, and the family was poor. Mary had little formal schooling, but she taught herself geology and anatomy.
Lyme Regis is on England's south coast. Its cliffs are part of the Jurassic Coast, a UNESCO World Heritage Site.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(3 min). Three discoveries. Ichthyosaur means 'fish lizard'. Plesiosaurus means 'near to reptile'. A pterosaur is a flying reptile.
The ichthyosaur: Mary's brother Joseph found the skull in 1811 when Mary was 12; about a year later Mary carefully dug out the whole skeleton, about five meters long.
We say 'one of the first' for the plesiosaur because sources describe it in slightly different ways.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(2 min). Connect back to the hook. About 200 million years ago (Early Jurassic), a warm, shallow sea covered this part of England. Ichthyosaurs and plesiosaurs were marine reptiles, not dinosaurs.
When they died, mud buried their bones. Over a very long time the mud hardened into the cliffs Mary searched.
Ask: 'If the cliffs used to be sea floor, what does that tell us about the land?'</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(2 min). This is the key idea of the lesson. The observation is what we can see: sea-animal fossils in a cliff on land. The inference is the explanation: this land was once under the sea.
Ask: 'What makes an inference strong?' Evidence. Link to the hook: the shell high in the cliff.</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(2 min). Teach the difference with two examples. An observation uses your senses or tools: you can see it, measure it, or count it. An inference is an explanation using evidence and what you already know.
Hand out the O and I cards (or have students use thumbs: up for O, sideways for I).</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1 (6 min). Read each statement. Students hold up O (observation) or I (inference). After each, ask one student to explain.
ANSWERS: 1 O, 2 O, 3 I, 4 O, 5 I, 6 I.
Note on 5: 'the bottom layer is the oldest' is an inference because it uses the rule that, in undisturbed layers, older layers are on the bottom. Challenge: ask students which statement would need the most evidence.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2 (8 min). Pairs study the cliff diagram and answer the three questions, using the sentence frame 'I think ___ because ___.'
ANSWERS: 1. Layer 1 (the bottom) formed first. 2. Layer 2 had fern fossils and no shells, so it was probably land (with plants) when it formed. 3. Layer 3 has shell fossils, so the place was probably under the sea when it formed. Whole story: the place changed from land to sea over time.
This matches the NGSS clarification example: shell fossils above plant fossils show a change from land to water.</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REFLECT (3 min). Keep this factual and age-appropriate. Mary was a woman from a poor family, and in her time women were not allowed to join the Geological Society. Scientists wrote about her fossils, and in some important papers they did not name her.
Later, the Society helped her with money (in 1846), and its journal published a tribute after she died in 1847.
Discussion: take two or three answers. Good answers mention fairness, honesty, and giving credit so others can check the evidence.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REFLECT (1 min). Mary's ichthyosaur, plesiosaur and pterosaur fossils are in the Natural History Museum in London. In 2010 the Royal Society named her one of the ten most influential British women in the history of science.
The Jurassic Coast became a UNESCO World Heritage Site in 2001, and fossil hunters still find marine reptile bones there.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(3 min). Students answer on mini whiteboards or by showing fingers (1 to 4). ANSWERS: Question 1 is B, question 2 is D. Ask one student to explain why the others are wrong.</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(3 min). ANSWERS: Question 3 is C, question 4 is B. If many students miss question 4, return to the observe or infer slide.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EXIT TICKET (4 min). Students write in their notebooks. Collect them to check understanding.
MODEL ANSWER: Claim: I think this place was once under the sea. Evidence: I observed shell fossils in the cliff. Reasoning: Shells come from sea animals, so the shells are evidence that the sea once covered this place.
Look for: a clear claim, an observation as evidence, and a reason that links them.</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(use as a closing review or leave on display). Ask students to pick two words and use them in one sentence about Mary Anning.</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page is for you. Slide numbers refer to this deck.</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for the activities, the quick check and the exit ticket. Model answers are samples; accept any answer that is backed up by evidence.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wrote the first drafts. Key facts were checked against the sources on the next page. Where sources disagreed, the lesson was softened or the detail was left out. This is the routine taught in the AI for Teachers program.</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consulted. Check any claim you plan to teach beyond what is on the slides.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1737360"/>
            <a:ext cx="5760720" cy="2103120"/>
          </a:xfrm>
          <a:prstGeom prst="rect">
            <a:avLst/>
          </a:prstGeom>
          <a:noFill/>
          <a:ln/>
        </p:spPr>
        <p:txBody>
          <a:bodyPr wrap="square" rtlCol="0"/>
          <a:lstStyle>
            <a:lvl1pPr marL="0" indent="0" algn="l">
              <a:buNone/>
              <a:defRPr lang="en-US" sz="5600" b="1" dirty="0">
                <a:solidFill>
                  <a:schemeClr val="bg1"/>
                </a:solidFill>
              </a:defRPr>
            </a:lvl1pPr>
          </a:lstStyle>
          <a:p>
            <a:pPr marL="0" indent="0" algn="l">
              <a:buNone/>
            </a:pPr>
            <a:r>
              <a:rPr lang="en-US" sz="5600" b="1" dirty="0">
                <a:solidFill>
                  <a:schemeClr val="bg1"/>
                </a:solidFill>
              </a:rPr>
              <a:t>Lesson title</a:t>
            </a:r>
            <a:endParaRPr lang="en-US" sz="5600" dirty="0"/>
          </a:p>
        </p:txBody>
      </p:sp>
      <p:sp>
        <p:nvSpPr>
          <p:cNvPr id="3" name="Text 0"/>
          <p:cNvSpPr>
            <a:spLocks noGrp="1"/>
          </p:cNvSpPr>
          <p:nvPr>
            <p:ph type="body" idx="101" hasCustomPrompt="1"/>
          </p:nvPr>
        </p:nvSpPr>
        <p:spPr>
          <a:xfrm>
            <a:off x="640080" y="3977640"/>
            <a:ext cx="5577840" cy="1097280"/>
          </a:xfrm>
          <a:prstGeom prst="rect">
            <a:avLst/>
          </a:prstGeom>
          <a:noFill/>
          <a:ln/>
        </p:spPr>
        <p:txBody>
          <a:bodyPr wrap="square" rtlCol="0"/>
          <a:lstStyle>
            <a:lvl1pPr marL="0" indent="0" algn="l">
              <a:buNone/>
              <a:defRPr lang="en-US" sz="2600" dirty="0">
                <a:solidFill>
                  <a:srgbClr val="CFE3E6"/>
                </a:solidFill>
              </a:defRPr>
            </a:lvl1pPr>
          </a:lstStyle>
          <a:p>
            <a:pPr marL="0" indent="0" algn="l">
              <a:buNone/>
            </a:pPr>
            <a:r>
              <a:rPr lang="en-US" sz="2600" dirty="0">
                <a:solidFill>
                  <a:srgbClr val="CFE3E6"/>
                </a:solidFill>
              </a:rPr>
              <a:t>Subtitle</a:t>
            </a:r>
            <a:endParaRPr lang="en-US" sz="2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2" name="Text 0"/>
          <p:cNvSpPr/>
          <p:nvPr/>
        </p:nvSpPr>
        <p:spPr>
          <a:xfrm>
            <a:off x="640080" y="6419088"/>
            <a:ext cx="6858000" cy="274320"/>
          </a:xfrm>
          <a:prstGeom prst="rect">
            <a:avLst/>
          </a:prstGeom>
          <a:noFill/>
          <a:ln/>
        </p:spPr>
        <p:txBody>
          <a:bodyPr wrap="square" lIns="0" tIns="0" rIns="0" bIns="0" rtlCol="0" anchor="ctr"/>
          <a:lstStyle/>
          <a:p>
            <a:pPr marL="0" indent="0">
              <a:buNone/>
            </a:pPr>
            <a:r>
              <a:rPr lang="en-US" sz="1200" dirty="0">
                <a:solidFill>
                  <a:schemeClr val="tx2"/>
                </a:solidFill>
              </a:rPr>
              <a:t>AI for Teachers  ·  Grade 4 Science: Fossil Detectives</a:t>
            </a:r>
            <a:endParaRPr lang="en-US" sz="1200" dirty="0"/>
          </a:p>
        </p:txBody>
      </p:sp>
      <p:sp>
        <p:nvSpPr>
          <p:cNvPr id="3" name="Text 1"/>
          <p:cNvSpPr>
            <a:spLocks noGrp="1"/>
          </p:cNvSpPr>
          <p:nvPr>
            <p:ph type="title" idx="101" hasCustomPrompt="1"/>
          </p:nvPr>
        </p:nvSpPr>
        <p:spPr>
          <a:xfrm>
            <a:off x="640080" y="411480"/>
            <a:ext cx="10908792" cy="777240"/>
          </a:xfrm>
          <a:prstGeom prst="rect">
            <a:avLst/>
          </a:prstGeom>
          <a:noFill/>
          <a:ln/>
        </p:spPr>
        <p:txBody>
          <a:bodyPr wrap="square" rtlCol="0"/>
          <a:lstStyle>
            <a:lvl1pPr marL="0" indent="0" algn="l">
              <a:buNone/>
              <a:defRPr lang="en-US" sz="3800" b="1" dirty="0">
                <a:solidFill>
                  <a:schemeClr val="tx1"/>
                </a:solidFill>
              </a:defRPr>
            </a:lvl1pPr>
          </a:lstStyle>
          <a:p>
            <a:pPr marL="0" indent="0" algn="l">
              <a:buNone/>
            </a:pPr>
            <a:r>
              <a:rPr lang="en-US" sz="3800" b="1" dirty="0">
                <a:solidFill>
                  <a:schemeClr val="tx1"/>
                </a:solidFill>
              </a:rPr>
              <a:t>Slide title</a:t>
            </a:r>
            <a:endParaRPr lang="en-US" sz="38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ctivity">
    <p:spTree>
      <p:nvGrpSpPr>
        <p:cNvPr id="1" name=""/>
        <p:cNvGrpSpPr/>
        <p:nvPr/>
      </p:nvGrpSpPr>
      <p:grpSpPr>
        <a:xfrm>
          <a:off x="0" y="0"/>
          <a:ext cx="0" cy="0"/>
          <a:chOff x="0" y="0"/>
          <a:chExt cx="0" cy="0"/>
        </a:xfrm>
      </p:grpSpPr>
      <p:sp>
        <p:nvSpPr>
          <p:cNvPr id="2" name="Text 0"/>
          <p:cNvSpPr/>
          <p:nvPr/>
        </p:nvSpPr>
        <p:spPr>
          <a:xfrm>
            <a:off x="640080" y="6419088"/>
            <a:ext cx="6858000" cy="274320"/>
          </a:xfrm>
          <a:prstGeom prst="rect">
            <a:avLst/>
          </a:prstGeom>
          <a:noFill/>
          <a:ln/>
        </p:spPr>
        <p:txBody>
          <a:bodyPr wrap="square" lIns="0" tIns="0" rIns="0" bIns="0" rtlCol="0" anchor="ctr"/>
          <a:lstStyle/>
          <a:p>
            <a:pPr marL="0" indent="0">
              <a:buNone/>
            </a:pPr>
            <a:r>
              <a:rPr lang="en-US" sz="1200" dirty="0">
                <a:solidFill>
                  <a:schemeClr val="tx2"/>
                </a:solidFill>
              </a:rPr>
              <a:t>AI for Teachers  ·  Grade 4 Science: Fossil Detectives</a:t>
            </a:r>
            <a:endParaRPr lang="en-US" sz="1200" dirty="0"/>
          </a:p>
        </p:txBody>
      </p:sp>
      <p:sp>
        <p:nvSpPr>
          <p:cNvPr id="3" name="Text 1"/>
          <p:cNvSpPr>
            <a:spLocks noGrp="1"/>
          </p:cNvSpPr>
          <p:nvPr>
            <p:ph type="title" idx="101" hasCustomPrompt="1"/>
          </p:nvPr>
        </p:nvSpPr>
        <p:spPr>
          <a:xfrm>
            <a:off x="640080" y="411480"/>
            <a:ext cx="10908792" cy="777240"/>
          </a:xfrm>
          <a:prstGeom prst="rect">
            <a:avLst/>
          </a:prstGeom>
          <a:noFill/>
          <a:ln/>
        </p:spPr>
        <p:txBody>
          <a:bodyPr wrap="square" rtlCol="0"/>
          <a:lstStyle>
            <a:lvl1pPr marL="0" indent="0" algn="l">
              <a:buNone/>
              <a:defRPr lang="en-US" sz="3800" b="1" dirty="0">
                <a:solidFill>
                  <a:schemeClr val="tx1"/>
                </a:solidFill>
              </a:defRPr>
            </a:lvl1pPr>
          </a:lstStyle>
          <a:p>
            <a:pPr marL="0" indent="0" algn="l">
              <a:buNone/>
            </a:pPr>
            <a:r>
              <a:rPr lang="en-US" sz="3800" b="1" dirty="0">
                <a:solidFill>
                  <a:schemeClr val="tx1"/>
                </a:solidFill>
              </a:rPr>
              <a:t>Activity title</a:t>
            </a:r>
            <a:endParaRPr lang="en-US" sz="38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acher">
    <p:spTree>
      <p:nvGrpSpPr>
        <p:cNvPr id="1" name=""/>
        <p:cNvGrpSpPr/>
        <p:nvPr/>
      </p:nvGrpSpPr>
      <p:grpSpPr>
        <a:xfrm>
          <a:off x="0" y="0"/>
          <a:ext cx="0" cy="0"/>
          <a:chOff x="0" y="0"/>
          <a:chExt cx="0" cy="0"/>
        </a:xfrm>
      </p:grpSpPr>
      <p:sp>
        <p:nvSpPr>
          <p:cNvPr id="2" name="Text 0"/>
          <p:cNvSpPr/>
          <p:nvPr/>
        </p:nvSpPr>
        <p:spPr>
          <a:xfrm>
            <a:off x="9052560" y="457200"/>
            <a:ext cx="2496312" cy="292608"/>
          </a:xfrm>
          <a:prstGeom prst="rect">
            <a:avLst/>
          </a:prstGeom>
          <a:noFill/>
          <a:ln/>
        </p:spPr>
        <p:txBody>
          <a:bodyPr wrap="square" lIns="0" tIns="0" rIns="0" bIns="0" rtlCol="0" anchor="ctr"/>
          <a:lstStyle/>
          <a:p>
            <a:pPr marL="0" indent="0" algn="r">
              <a:buNone/>
            </a:pPr>
            <a:r>
              <a:rPr lang="en-US" sz="1200" b="1" kern="0" spc="200" dirty="0">
                <a:solidFill>
                  <a:schemeClr val="accent3"/>
                </a:solidFill>
              </a:rPr>
              <a:t>TEACHER PAGE</a:t>
            </a:r>
            <a:endParaRPr lang="en-US" sz="1200" dirty="0"/>
          </a:p>
        </p:txBody>
      </p:sp>
      <p:sp>
        <p:nvSpPr>
          <p:cNvPr id="3" name="Text 1"/>
          <p:cNvSpPr/>
          <p:nvPr/>
        </p:nvSpPr>
        <p:spPr>
          <a:xfrm>
            <a:off x="640080" y="6419088"/>
            <a:ext cx="6858000" cy="274320"/>
          </a:xfrm>
          <a:prstGeom prst="rect">
            <a:avLst/>
          </a:prstGeom>
          <a:noFill/>
          <a:ln/>
        </p:spPr>
        <p:txBody>
          <a:bodyPr wrap="square" lIns="0" tIns="0" rIns="0" bIns="0" rtlCol="0" anchor="ctr"/>
          <a:lstStyle/>
          <a:p>
            <a:pPr marL="0" indent="0">
              <a:buNone/>
            </a:pPr>
            <a:r>
              <a:rPr lang="en-US" sz="1200" dirty="0">
                <a:solidFill>
                  <a:schemeClr val="tx2"/>
                </a:solidFill>
              </a:rPr>
              <a:t>AI for Teachers  ·  Grade 4 Science: Fossil Detectives</a:t>
            </a:r>
            <a:endParaRPr lang="en-US" sz="1200" dirty="0"/>
          </a:p>
        </p:txBody>
      </p:sp>
      <p:sp>
        <p:nvSpPr>
          <p:cNvPr id="4" name="Text 2"/>
          <p:cNvSpPr>
            <a:spLocks noGrp="1"/>
          </p:cNvSpPr>
          <p:nvPr>
            <p:ph type="title" idx="102" hasCustomPrompt="1"/>
          </p:nvPr>
        </p:nvSpPr>
        <p:spPr>
          <a:xfrm>
            <a:off x="640080" y="411480"/>
            <a:ext cx="8229600" cy="777240"/>
          </a:xfrm>
          <a:prstGeom prst="rect">
            <a:avLst/>
          </a:prstGeom>
          <a:noFill/>
          <a:ln/>
        </p:spPr>
        <p:txBody>
          <a:bodyPr wrap="square" rtlCol="0"/>
          <a:lstStyle>
            <a:lvl1pPr marL="0" indent="0" algn="l">
              <a:buNone/>
              <a:defRPr lang="en-US" sz="3600" b="1" dirty="0">
                <a:solidFill>
                  <a:schemeClr val="tx1"/>
                </a:solidFill>
              </a:defRPr>
            </a:lvl1pPr>
          </a:lstStyle>
          <a:p>
            <a:pPr marL="0" indent="0" algn="l">
              <a:buNone/>
            </a:pPr>
            <a:r>
              <a:rPr lang="en-US" sz="3600" b="1" dirty="0">
                <a:solidFill>
                  <a:schemeClr val="tx1"/>
                </a:solidFill>
              </a:rPr>
              <a:t>Teacher page title</a:t>
            </a:r>
            <a:endParaRPr lang="en-US" sz="36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f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alphaModFix amt="30000"/>
            <a:lum/>
          </a:blip>
          <a:srcRect/>
          <a:stretch>
            <a:fillRect l="-2000" r="-2000"/>
          </a:stretch>
        </a:blip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Lesson label"/>
          <p:cNvSpPr/>
          <p:nvPr/>
        </p:nvSpPr>
        <p:spPr>
          <a:xfrm>
            <a:off x="640080" y="777240"/>
            <a:ext cx="4206240" cy="384048"/>
          </a:xfrm>
          <a:prstGeom prst="roundRect">
            <a:avLst>
              <a:gd name="adj" fmla="val 14286"/>
            </a:avLst>
          </a:prstGeom>
          <a:solidFill>
            <a:schemeClr val="accent2"/>
          </a:solidFill>
          <a:ln/>
        </p:spPr>
        <p:txBody>
          <a:bodyPr wrap="square" lIns="0" tIns="0" rIns="0" bIns="0" rtlCol="0" anchor="ctr"/>
          <a:lstStyle/>
          <a:p>
            <a:pPr marL="0" indent="0" algn="ctr">
              <a:buNone/>
            </a:pPr>
            <a:r>
              <a:rPr lang="en-US" sz="1300" b="1" kern="0" spc="200" dirty="0">
                <a:solidFill>
                  <a:schemeClr val="tx1"/>
                </a:solidFill>
              </a:rPr>
              <a:t>GRADE 4 SCIENCE  ·  50-MINUTE LESSON</a:t>
            </a:r>
            <a:endParaRPr lang="en-US" sz="1300" dirty="0"/>
          </a:p>
        </p:txBody>
      </p:sp>
      <p:sp>
        <p:nvSpPr>
          <p:cNvPr id="4" name="Text 0"/>
          <p:cNvSpPr>
            <a:spLocks noGrp="1"/>
          </p:cNvSpPr>
          <p:nvPr>
            <p:ph type="title" idx="100" hasCustomPrompt="1"/>
          </p:nvPr>
        </p:nvSpPr>
        <p:spPr>
          <a:xfrm>
            <a:off x="640080" y="1892808"/>
            <a:ext cx="5760720" cy="2103120"/>
          </a:xfrm>
          <a:prstGeom prst="rect">
            <a:avLst/>
          </a:prstGeom>
          <a:noFill/>
          <a:ln/>
        </p:spPr>
        <p:txBody>
          <a:bodyPr wrap="square" lIns="0" tIns="0" rIns="0" bIns="0" rtlCol="0" anchor="t"/>
          <a:lstStyle/>
          <a:p>
            <a:pPr marL="0" indent="0" algn="l">
              <a:buNone/>
            </a:pPr>
            <a:r>
              <a:rPr lang="en-US" sz="5600" b="1" dirty="0">
                <a:solidFill>
                  <a:schemeClr val="tx1"/>
                </a:solidFill>
              </a:rPr>
              <a:t>Fossil Detectives</a:t>
            </a:r>
            <a:endParaRPr lang="en-US" sz="5600" dirty="0">
              <a:solidFill>
                <a:schemeClr val="tx1"/>
              </a:solidFill>
            </a:endParaRPr>
          </a:p>
        </p:txBody>
      </p:sp>
      <p:sp>
        <p:nvSpPr>
          <p:cNvPr id="5" name="Text 0"/>
          <p:cNvSpPr>
            <a:spLocks noGrp="1"/>
          </p:cNvSpPr>
          <p:nvPr>
            <p:ph type="body" idx="101" hasCustomPrompt="1"/>
          </p:nvPr>
        </p:nvSpPr>
        <p:spPr>
          <a:xfrm>
            <a:off x="640080" y="3977640"/>
            <a:ext cx="5577840" cy="1097280"/>
          </a:xfrm>
          <a:prstGeom prst="rect">
            <a:avLst/>
          </a:prstGeom>
          <a:noFill/>
          <a:ln/>
        </p:spPr>
        <p:txBody>
          <a:bodyPr wrap="square" lIns="0" tIns="0" rIns="0" bIns="0" rtlCol="0" anchor="t"/>
          <a:lstStyle/>
          <a:p>
            <a:pPr marL="0" indent="0" algn="l">
              <a:buNone/>
            </a:pPr>
            <a:r>
              <a:rPr lang="en-US" sz="2600" dirty="0">
                <a:solidFill>
                  <a:schemeClr val="tx1"/>
                </a:solidFill>
              </a:rPr>
              <a:t>Mary Anning and the evidence in the rocks</a:t>
            </a:r>
          </a:p>
        </p:txBody>
      </p:sp>
      <p:sp>
        <p:nvSpPr>
          <p:cNvPr id="6" name="Draft note"/>
          <p:cNvSpPr txBox="1"/>
          <p:nvPr/>
        </p:nvSpPr>
        <p:spPr>
          <a:xfrm>
            <a:off x="640080" y="5806440"/>
            <a:ext cx="5394960" cy="548640"/>
          </a:xfrm>
          <a:prstGeom prst="rect">
            <a:avLst/>
          </a:prstGeom>
          <a:noFill/>
          <a:ln/>
        </p:spPr>
        <p:txBody>
          <a:bodyPr wrap="square" lIns="0" tIns="0" rIns="0" bIns="0" rtlCol="0" anchor="t"/>
          <a:lstStyle/>
          <a:p>
            <a:pPr marL="0" indent="0">
              <a:buNone/>
            </a:pPr>
            <a:endParaRPr lang="en-US" sz="1200" dirty="0"/>
          </a:p>
        </p:txBody>
      </p:sp>
      <p:pic>
        <p:nvPicPr>
          <p:cNvPr id="7" name="IMAGE fig-title (right-click, Change Picture)" descr="Mary on the cliffs"/>
          <p:cNvPicPr>
            <a:picLocks noChangeAspect="1"/>
          </p:cNvPicPr>
          <p:nvPr/>
        </p:nvPicPr>
        <p:blipFill>
          <a:blip r:embed="rId3"/>
          <a:srcRect/>
          <a:stretch/>
        </p:blipFill>
        <p:spPr>
          <a:xfrm>
            <a:off x="6888175" y="0"/>
            <a:ext cx="5303520" cy="6858000"/>
          </a:xfrm>
          <a:prstGeom prst="rect">
            <a:avLst/>
          </a:prstGeom>
        </p:spPr>
      </p:pic>
      <p:pic>
        <p:nvPicPr>
          <p:cNvPr id="8" name="Picture 7">
            <a:extLst>
              <a:ext uri="{FF2B5EF4-FFF2-40B4-BE49-F238E27FC236}">
                <a16:creationId xmlns:a16="http://schemas.microsoft.com/office/drawing/2014/main" id="{D419A7E9-6929-E017-666E-C4BB49634658}"/>
              </a:ext>
            </a:extLst>
          </p:cNvPr>
          <p:cNvPicPr>
            <a:picLocks noChangeAspect="1"/>
          </p:cNvPicPr>
          <p:nvPr/>
        </p:nvPicPr>
        <p:blipFill>
          <a:blip r:embed="rId4"/>
          <a:srcRect t="17790" b="9714"/>
          <a:stretch>
            <a:fillRect/>
          </a:stretch>
        </p:blipFill>
        <p:spPr>
          <a:xfrm>
            <a:off x="6888175" y="0"/>
            <a:ext cx="539496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Today's goal</a:t>
            </a:r>
            <a:endParaRPr lang="en-US" sz="3800" dirty="0"/>
          </a:p>
        </p:txBody>
      </p:sp>
      <p:sp>
        <p:nvSpPr>
          <p:cNvPr id="4" name="Big question"/>
          <p:cNvSpPr/>
          <p:nvPr/>
        </p:nvSpPr>
        <p:spPr>
          <a:xfrm>
            <a:off x="640080" y="1371600"/>
            <a:ext cx="10908792" cy="1417320"/>
          </a:xfrm>
          <a:prstGeom prst="roundRect">
            <a:avLst>
              <a:gd name="adj" fmla="val 7742"/>
            </a:avLst>
          </a:prstGeom>
          <a:solidFill>
            <a:schemeClr val="accent1"/>
          </a:solidFill>
          <a:ln/>
        </p:spPr>
        <p:txBody>
          <a:bodyPr wrap="square" lIns="203200" tIns="127000" rIns="203200" bIns="127000" rtlCol="0" anchor="ctr"/>
          <a:lstStyle/>
          <a:p>
            <a:pPr marL="0" indent="0" algn="l">
              <a:spcAft>
                <a:spcPts val="400"/>
              </a:spcAft>
              <a:buNone/>
            </a:pPr>
            <a:r>
              <a:rPr lang="en-US" sz="1400" b="1" dirty="0">
                <a:solidFill>
                  <a:srgbClr val="CFE3E6"/>
                </a:solidFill>
              </a:rPr>
              <a:t>BIG QUESTION</a:t>
            </a:r>
            <a:endParaRPr lang="en-US" sz="2000" dirty="0"/>
          </a:p>
          <a:p>
            <a:pPr marL="0" indent="0" algn="l">
              <a:buNone/>
            </a:pPr>
            <a:r>
              <a:rPr lang="en-US" sz="2800" b="1" dirty="0">
                <a:solidFill>
                  <a:schemeClr val="bg1"/>
                </a:solidFill>
              </a:rPr>
              <a:t>How can fossils and rock layers show us what a place was like long ago?</a:t>
            </a:r>
            <a:endParaRPr lang="en-US" sz="2000" dirty="0"/>
          </a:p>
        </p:txBody>
      </p:sp>
      <p:sp>
        <p:nvSpPr>
          <p:cNvPr id="5" name="I can 1"/>
          <p:cNvSpPr/>
          <p:nvPr/>
        </p:nvSpPr>
        <p:spPr>
          <a:xfrm>
            <a:off x="640080" y="3108960"/>
            <a:ext cx="3474720" cy="2926080"/>
          </a:xfrm>
          <a:prstGeom prst="roundRect">
            <a:avLst>
              <a:gd name="adj" fmla="val 3750"/>
            </a:avLst>
          </a:prstGeom>
          <a:solidFill>
            <a:schemeClr val="bg2"/>
          </a:solidFill>
          <a:ln/>
        </p:spPr>
        <p:txBody>
          <a:bodyPr wrap="square" lIns="228600" tIns="1143000" rIns="228600" bIns="152400" rtlCol="0" anchor="t"/>
          <a:lstStyle/>
          <a:p>
            <a:pPr marL="0" indent="0" algn="l">
              <a:buNone/>
            </a:pPr>
            <a:r>
              <a:rPr lang="en-US" sz="2400" dirty="0">
                <a:solidFill>
                  <a:schemeClr val="tx1"/>
                </a:solidFill>
              </a:rPr>
              <a:t>I can explain what a fossil is and how it forms.</a:t>
            </a:r>
            <a:endParaRPr lang="en-US" sz="2000" dirty="0"/>
          </a:p>
        </p:txBody>
      </p:sp>
      <p:sp>
        <p:nvSpPr>
          <p:cNvPr id="6" name="Icon circle"/>
          <p:cNvSpPr/>
          <p:nvPr/>
        </p:nvSpPr>
        <p:spPr>
          <a:xfrm>
            <a:off x="868680" y="3291840"/>
            <a:ext cx="868680" cy="868680"/>
          </a:xfrm>
          <a:prstGeom prst="ellipse">
            <a:avLst/>
          </a:prstGeom>
          <a:solidFill>
            <a:schemeClr val="accent3"/>
          </a:solidFill>
          <a:ln w="12700">
            <a:solidFill>
              <a:schemeClr val="accent3"/>
            </a:solidFill>
            <a:prstDash val="solid"/>
          </a:ln>
        </p:spPr>
      </p:sp>
      <p:pic>
        <p:nvPicPr>
          <p:cNvPr id="7" name="Image 0" descr="Search icon"/>
          <p:cNvPicPr>
            <a:picLocks noChangeAspect="1"/>
          </p:cNvPicPr>
          <p:nvPr/>
        </p:nvPicPr>
        <p:blipFill>
          <a:blip r:embed="rId3"/>
          <a:stretch>
            <a:fillRect/>
          </a:stretch>
        </p:blipFill>
        <p:spPr>
          <a:xfrm>
            <a:off x="1085850" y="3509010"/>
            <a:ext cx="434340" cy="434340"/>
          </a:xfrm>
          <a:prstGeom prst="rect">
            <a:avLst/>
          </a:prstGeom>
        </p:spPr>
      </p:pic>
      <p:sp>
        <p:nvSpPr>
          <p:cNvPr id="8" name="I can 2"/>
          <p:cNvSpPr/>
          <p:nvPr/>
        </p:nvSpPr>
        <p:spPr>
          <a:xfrm>
            <a:off x="4357116" y="3108960"/>
            <a:ext cx="3474720" cy="2926080"/>
          </a:xfrm>
          <a:prstGeom prst="roundRect">
            <a:avLst>
              <a:gd name="adj" fmla="val 3750"/>
            </a:avLst>
          </a:prstGeom>
          <a:solidFill>
            <a:schemeClr val="bg2"/>
          </a:solidFill>
          <a:ln/>
        </p:spPr>
        <p:txBody>
          <a:bodyPr wrap="square" lIns="228600" tIns="1143000" rIns="228600" bIns="152400" rtlCol="0" anchor="t"/>
          <a:lstStyle/>
          <a:p>
            <a:pPr marL="0" indent="0" algn="l">
              <a:buNone/>
            </a:pPr>
            <a:r>
              <a:rPr lang="en-US" sz="2400" dirty="0">
                <a:solidFill>
                  <a:schemeClr val="tx1"/>
                </a:solidFill>
              </a:rPr>
              <a:t>I can use fossils and rock layers as evidence.</a:t>
            </a:r>
            <a:endParaRPr lang="en-US" sz="2000" dirty="0"/>
          </a:p>
        </p:txBody>
      </p:sp>
      <p:sp>
        <p:nvSpPr>
          <p:cNvPr id="9" name="Icon circle"/>
          <p:cNvSpPr/>
          <p:nvPr/>
        </p:nvSpPr>
        <p:spPr>
          <a:xfrm>
            <a:off x="4585716" y="3291840"/>
            <a:ext cx="868680" cy="868680"/>
          </a:xfrm>
          <a:prstGeom prst="ellipse">
            <a:avLst/>
          </a:prstGeom>
          <a:solidFill>
            <a:schemeClr val="accent3"/>
          </a:solidFill>
          <a:ln w="12700">
            <a:solidFill>
              <a:schemeClr val="accent3"/>
            </a:solidFill>
            <a:prstDash val="solid"/>
          </a:ln>
        </p:spPr>
      </p:sp>
      <p:pic>
        <p:nvPicPr>
          <p:cNvPr id="10" name="Image 1" descr="LayerGroup icon"/>
          <p:cNvPicPr>
            <a:picLocks noChangeAspect="1"/>
          </p:cNvPicPr>
          <p:nvPr/>
        </p:nvPicPr>
        <p:blipFill>
          <a:blip r:embed="rId4"/>
          <a:stretch>
            <a:fillRect/>
          </a:stretch>
        </p:blipFill>
        <p:spPr>
          <a:xfrm>
            <a:off x="4802886" y="3509010"/>
            <a:ext cx="434340" cy="434340"/>
          </a:xfrm>
          <a:prstGeom prst="rect">
            <a:avLst/>
          </a:prstGeom>
        </p:spPr>
      </p:pic>
      <p:sp>
        <p:nvSpPr>
          <p:cNvPr id="11" name="I can 3"/>
          <p:cNvSpPr/>
          <p:nvPr/>
        </p:nvSpPr>
        <p:spPr>
          <a:xfrm>
            <a:off x="8074152" y="3108960"/>
            <a:ext cx="3474720" cy="2926080"/>
          </a:xfrm>
          <a:prstGeom prst="roundRect">
            <a:avLst>
              <a:gd name="adj" fmla="val 3750"/>
            </a:avLst>
          </a:prstGeom>
          <a:solidFill>
            <a:schemeClr val="bg2"/>
          </a:solidFill>
          <a:ln/>
        </p:spPr>
        <p:txBody>
          <a:bodyPr wrap="square" lIns="228600" tIns="1143000" rIns="228600" bIns="152400" rtlCol="0" anchor="t"/>
          <a:lstStyle/>
          <a:p>
            <a:pPr marL="0" indent="0" algn="l">
              <a:buNone/>
            </a:pPr>
            <a:r>
              <a:rPr lang="en-US" sz="2400" dirty="0">
                <a:solidFill>
                  <a:schemeClr val="tx1"/>
                </a:solidFill>
              </a:rPr>
              <a:t>I can tell an observation from an inference.</a:t>
            </a:r>
            <a:endParaRPr lang="en-US" sz="2000" dirty="0"/>
          </a:p>
        </p:txBody>
      </p:sp>
      <p:sp>
        <p:nvSpPr>
          <p:cNvPr id="12" name="Icon circle"/>
          <p:cNvSpPr/>
          <p:nvPr/>
        </p:nvSpPr>
        <p:spPr>
          <a:xfrm>
            <a:off x="8302752" y="3291840"/>
            <a:ext cx="868680" cy="868680"/>
          </a:xfrm>
          <a:prstGeom prst="ellipse">
            <a:avLst/>
          </a:prstGeom>
          <a:solidFill>
            <a:schemeClr val="accent3"/>
          </a:solidFill>
          <a:ln w="12700">
            <a:solidFill>
              <a:schemeClr val="accent3"/>
            </a:solidFill>
            <a:prstDash val="solid"/>
          </a:ln>
        </p:spPr>
      </p:sp>
      <p:pic>
        <p:nvPicPr>
          <p:cNvPr id="13" name="Image 2" descr="Lightbulb icon"/>
          <p:cNvPicPr>
            <a:picLocks noChangeAspect="1"/>
          </p:cNvPicPr>
          <p:nvPr/>
        </p:nvPicPr>
        <p:blipFill>
          <a:blip r:embed="rId5"/>
          <a:stretch>
            <a:fillRect/>
          </a:stretch>
        </p:blipFill>
        <p:spPr>
          <a:xfrm>
            <a:off x="8519922" y="3509010"/>
            <a:ext cx="434340" cy="434340"/>
          </a:xfrm>
          <a:prstGeom prst="rect">
            <a:avLst/>
          </a:prstGeom>
        </p:spPr>
      </p:pic>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3423BAB5-9EF0-E24B-097A-ECBDB049DF0D}"/>
              </a:ext>
            </a:extLst>
          </p:cNvPr>
          <p:cNvSpPr/>
          <p:nvPr/>
        </p:nvSpPr>
        <p:spPr>
          <a:xfrm>
            <a:off x="6489700" y="1305401"/>
            <a:ext cx="5077460" cy="2123599"/>
          </a:xfrm>
          <a:prstGeom prst="roundRect">
            <a:avLst/>
          </a:prstGeom>
          <a:solidFill>
            <a:schemeClr val="bg1">
              <a:alpha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Mystery on the cliff</a:t>
            </a:r>
            <a:endParaRPr lang="en-US" sz="3800" dirty="0"/>
          </a:p>
        </p:txBody>
      </p:sp>
      <p:pic>
        <p:nvPicPr>
          <p:cNvPr id="4" name="IMAGE fig-hook (right-click, Change Picture)" descr="Ammonite fossil in a grey cliff"/>
          <p:cNvPicPr>
            <a:picLocks noChangeAspect="1"/>
          </p:cNvPicPr>
          <p:nvPr/>
        </p:nvPicPr>
        <p:blipFill>
          <a:blip r:embed="rId3"/>
          <a:srcRect/>
          <a:stretch/>
        </p:blipFill>
        <p:spPr>
          <a:xfrm>
            <a:off x="640080" y="1371600"/>
            <a:ext cx="5669280" cy="4206240"/>
          </a:xfrm>
          <a:prstGeom prst="rect">
            <a:avLst/>
          </a:prstGeom>
        </p:spPr>
      </p:pic>
      <p:sp>
        <p:nvSpPr>
          <p:cNvPr id="6" name="Hook question"/>
          <p:cNvSpPr txBox="1"/>
          <p:nvPr/>
        </p:nvSpPr>
        <p:spPr>
          <a:xfrm>
            <a:off x="6720840" y="1463040"/>
            <a:ext cx="4846320" cy="2560320"/>
          </a:xfrm>
          <a:prstGeom prst="rect">
            <a:avLst/>
          </a:prstGeom>
          <a:noFill/>
          <a:ln/>
        </p:spPr>
        <p:txBody>
          <a:bodyPr wrap="square" lIns="0" tIns="0" rIns="0" bIns="0" rtlCol="0" anchor="t"/>
          <a:lstStyle/>
          <a:p>
            <a:pPr marL="0" indent="0" algn="l">
              <a:spcAft>
                <a:spcPts val="1600"/>
              </a:spcAft>
              <a:buNone/>
            </a:pPr>
            <a:r>
              <a:rPr lang="en-US" sz="2800" dirty="0">
                <a:solidFill>
                  <a:schemeClr val="tx1"/>
                </a:solidFill>
              </a:rPr>
              <a:t>Scientists find a fossil sea shell high in a cliff, miles from the sea.</a:t>
            </a:r>
            <a:endParaRPr lang="en-US" sz="2800" dirty="0"/>
          </a:p>
          <a:p>
            <a:pPr marL="0" indent="0" algn="l">
              <a:buNone/>
            </a:pPr>
            <a:r>
              <a:rPr lang="en-US" sz="3200" b="1" dirty="0">
                <a:solidFill>
                  <a:schemeClr val="accent3"/>
                </a:solidFill>
              </a:rPr>
              <a:t>How did it get there?</a:t>
            </a:r>
            <a:endParaRPr lang="en-US" sz="2800" dirty="0"/>
          </a:p>
        </p:txBody>
      </p:sp>
      <p:sp>
        <p:nvSpPr>
          <p:cNvPr id="7" name="Think pair share"/>
          <p:cNvSpPr/>
          <p:nvPr/>
        </p:nvSpPr>
        <p:spPr>
          <a:xfrm>
            <a:off x="6720840" y="4297680"/>
            <a:ext cx="4846320" cy="640080"/>
          </a:xfrm>
          <a:prstGeom prst="roundRect">
            <a:avLst>
              <a:gd name="adj" fmla="val 14286"/>
            </a:avLst>
          </a:prstGeom>
          <a:solidFill>
            <a:schemeClr val="accent1"/>
          </a:solidFill>
          <a:ln/>
        </p:spPr>
        <p:txBody>
          <a:bodyPr wrap="square" lIns="0" tIns="0" rIns="0" bIns="0" rtlCol="0" anchor="ctr"/>
          <a:lstStyle/>
          <a:p>
            <a:pPr marL="0" indent="0" algn="ctr">
              <a:buNone/>
            </a:pPr>
            <a:r>
              <a:rPr lang="en-US" sz="1800" b="1" dirty="0">
                <a:solidFill>
                  <a:schemeClr val="bg1"/>
                </a:solidFill>
              </a:rPr>
              <a:t>THINK  ·  PAIR  ·  SHARE  (2 minutes)</a:t>
            </a:r>
            <a:endParaRPr lang="en-US" sz="18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3</a:t>
            </a:fld>
            <a:endParaRPr lang="en-US"/>
          </a:p>
        </p:txBody>
      </p:sp>
      <p:pic>
        <p:nvPicPr>
          <p:cNvPr id="10" name="Picture 9">
            <a:extLst>
              <a:ext uri="{FF2B5EF4-FFF2-40B4-BE49-F238E27FC236}">
                <a16:creationId xmlns:a16="http://schemas.microsoft.com/office/drawing/2014/main" id="{89DB822C-6A2D-EF00-863D-F74AE3ACA47D}"/>
              </a:ext>
            </a:extLst>
          </p:cNvPr>
          <p:cNvPicPr>
            <a:picLocks noChangeAspect="1"/>
          </p:cNvPicPr>
          <p:nvPr/>
        </p:nvPicPr>
        <p:blipFill>
          <a:blip r:embed="rId4"/>
          <a:srcRect l="19974" r="8693"/>
          <a:stretch>
            <a:fillRect/>
          </a:stretch>
        </p:blipFill>
        <p:spPr>
          <a:xfrm>
            <a:off x="640080" y="1305401"/>
            <a:ext cx="5669280" cy="43386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66869C10-0579-9320-03EE-B5249530BFE4}"/>
              </a:ext>
            </a:extLst>
          </p:cNvPr>
          <p:cNvSpPr/>
          <p:nvPr/>
        </p:nvSpPr>
        <p:spPr>
          <a:xfrm>
            <a:off x="8065262" y="5669280"/>
            <a:ext cx="3538220" cy="54857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C4BC507F-C804-1D35-A06C-2BABE29B9F11}"/>
              </a:ext>
            </a:extLst>
          </p:cNvPr>
          <p:cNvSpPr/>
          <p:nvPr/>
        </p:nvSpPr>
        <p:spPr>
          <a:xfrm>
            <a:off x="4330700" y="5638767"/>
            <a:ext cx="3538220" cy="54857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DCB6A27E-4301-D46A-3D70-DDABC2CEB2A7}"/>
              </a:ext>
            </a:extLst>
          </p:cNvPr>
          <p:cNvSpPr/>
          <p:nvPr/>
        </p:nvSpPr>
        <p:spPr>
          <a:xfrm>
            <a:off x="640080" y="5598226"/>
            <a:ext cx="3538220" cy="54857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What is a fossil?</a:t>
            </a:r>
            <a:endParaRPr lang="en-US" sz="3800" dirty="0"/>
          </a:p>
        </p:txBody>
      </p:sp>
      <p:sp>
        <p:nvSpPr>
          <p:cNvPr id="4" name="Definition"/>
          <p:cNvSpPr/>
          <p:nvPr/>
        </p:nvSpPr>
        <p:spPr>
          <a:xfrm>
            <a:off x="640080" y="1371600"/>
            <a:ext cx="10908792" cy="1325880"/>
          </a:xfrm>
          <a:prstGeom prst="roundRect">
            <a:avLst>
              <a:gd name="adj" fmla="val 8276"/>
            </a:avLst>
          </a:prstGeom>
          <a:solidFill>
            <a:schemeClr val="bg2"/>
          </a:solidFill>
          <a:ln/>
        </p:spPr>
        <p:txBody>
          <a:bodyPr wrap="square" lIns="203200" tIns="127000" rIns="203200" bIns="127000" rtlCol="0" anchor="ctr"/>
          <a:lstStyle/>
          <a:p>
            <a:pPr marL="0" indent="0" algn="l">
              <a:buNone/>
            </a:pPr>
            <a:r>
              <a:rPr lang="en-US" sz="2600" b="1" dirty="0">
                <a:solidFill>
                  <a:schemeClr val="tx1"/>
                </a:solidFill>
              </a:rPr>
              <a:t>A fossil is the remains or an impression of a living thing that has been preserved in rock.</a:t>
            </a:r>
            <a:endParaRPr lang="en-US" sz="2000" dirty="0"/>
          </a:p>
        </p:txBody>
      </p:sp>
      <p:pic>
        <p:nvPicPr>
          <p:cNvPr id="5" name="IMAGE fig-shell (right-click, Change Picture)" descr="Shell fossil"/>
          <p:cNvPicPr>
            <a:picLocks noChangeAspect="1"/>
          </p:cNvPicPr>
          <p:nvPr/>
        </p:nvPicPr>
        <p:blipFill>
          <a:blip r:embed="rId3"/>
          <a:srcRect/>
          <a:stretch/>
        </p:blipFill>
        <p:spPr>
          <a:xfrm>
            <a:off x="640080" y="3017520"/>
            <a:ext cx="3429000" cy="2560320"/>
          </a:xfrm>
          <a:prstGeom prst="rect">
            <a:avLst/>
          </a:prstGeom>
        </p:spPr>
      </p:pic>
      <p:sp>
        <p:nvSpPr>
          <p:cNvPr id="6" name="Label fig-shell"/>
          <p:cNvSpPr txBox="1"/>
          <p:nvPr/>
        </p:nvSpPr>
        <p:spPr>
          <a:xfrm>
            <a:off x="640080" y="5730174"/>
            <a:ext cx="3429000" cy="365760"/>
          </a:xfrm>
          <a:prstGeom prst="rect">
            <a:avLst/>
          </a:prstGeom>
          <a:noFill/>
          <a:ln/>
        </p:spPr>
        <p:txBody>
          <a:bodyPr wrap="square" lIns="0" tIns="0" rIns="0" bIns="0" rtlCol="0" anchor="t"/>
          <a:lstStyle/>
          <a:p>
            <a:pPr marL="0" indent="0" algn="ctr">
              <a:buNone/>
            </a:pPr>
            <a:r>
              <a:rPr lang="en-US" sz="2000" dirty="0">
                <a:solidFill>
                  <a:schemeClr val="bg1"/>
                </a:solidFill>
              </a:rPr>
              <a:t>A shell</a:t>
            </a:r>
          </a:p>
        </p:txBody>
      </p:sp>
      <p:pic>
        <p:nvPicPr>
          <p:cNvPr id="7" name="IMAGE fig-bone (right-click, Change Picture)" descr="Bone fossil"/>
          <p:cNvPicPr>
            <a:picLocks noChangeAspect="1"/>
          </p:cNvPicPr>
          <p:nvPr/>
        </p:nvPicPr>
        <p:blipFill>
          <a:blip r:embed="rId4"/>
          <a:srcRect/>
          <a:stretch/>
        </p:blipFill>
        <p:spPr>
          <a:xfrm>
            <a:off x="4379976" y="3017520"/>
            <a:ext cx="3429000" cy="2560320"/>
          </a:xfrm>
          <a:prstGeom prst="rect">
            <a:avLst/>
          </a:prstGeom>
        </p:spPr>
      </p:pic>
      <p:sp>
        <p:nvSpPr>
          <p:cNvPr id="8" name="Label fig-bone"/>
          <p:cNvSpPr txBox="1"/>
          <p:nvPr/>
        </p:nvSpPr>
        <p:spPr>
          <a:xfrm>
            <a:off x="4379976" y="5781040"/>
            <a:ext cx="3429000" cy="365760"/>
          </a:xfrm>
          <a:prstGeom prst="rect">
            <a:avLst/>
          </a:prstGeom>
          <a:noFill/>
          <a:ln/>
        </p:spPr>
        <p:txBody>
          <a:bodyPr wrap="square" lIns="0" tIns="0" rIns="0" bIns="0" rtlCol="0" anchor="t"/>
          <a:lstStyle>
            <a:lvl1pPr indent="0" algn="ctr">
              <a:buNone/>
              <a:defRPr sz="2000">
                <a:solidFill>
                  <a:schemeClr val="bg1"/>
                </a:solidFill>
              </a:defRPr>
            </a:lvl1pPr>
          </a:lstStyle>
          <a:p>
            <a:r>
              <a:rPr lang="en-US" dirty="0"/>
              <a:t>A bone</a:t>
            </a:r>
          </a:p>
        </p:txBody>
      </p:sp>
      <p:pic>
        <p:nvPicPr>
          <p:cNvPr id="9" name="IMAGE fig-leaf (right-click, Change Picture)" descr="Leaf fossil"/>
          <p:cNvPicPr>
            <a:picLocks noChangeAspect="1"/>
          </p:cNvPicPr>
          <p:nvPr/>
        </p:nvPicPr>
        <p:blipFill>
          <a:blip r:embed="rId5"/>
          <a:srcRect/>
          <a:stretch/>
        </p:blipFill>
        <p:spPr>
          <a:xfrm>
            <a:off x="8119872" y="3017520"/>
            <a:ext cx="3429000" cy="2560320"/>
          </a:xfrm>
          <a:prstGeom prst="rect">
            <a:avLst/>
          </a:prstGeom>
        </p:spPr>
      </p:pic>
      <p:sp>
        <p:nvSpPr>
          <p:cNvPr id="10" name="Label fig-leaf"/>
          <p:cNvSpPr txBox="1"/>
          <p:nvPr/>
        </p:nvSpPr>
        <p:spPr>
          <a:xfrm>
            <a:off x="8119872" y="5807931"/>
            <a:ext cx="3429000" cy="365760"/>
          </a:xfrm>
          <a:prstGeom prst="rect">
            <a:avLst/>
          </a:prstGeom>
          <a:noFill/>
          <a:ln/>
        </p:spPr>
        <p:txBody>
          <a:bodyPr wrap="square" lIns="0" tIns="0" rIns="0" bIns="0" rtlCol="0" anchor="t"/>
          <a:lstStyle>
            <a:lvl1pPr indent="0" algn="ctr">
              <a:buNone/>
              <a:defRPr sz="2000">
                <a:solidFill>
                  <a:schemeClr val="bg1"/>
                </a:solidFill>
              </a:defRPr>
            </a:lvl1pPr>
          </a:lstStyle>
          <a:p>
            <a:r>
              <a:rPr lang="en-US" dirty="0"/>
              <a:t>A leaf</a:t>
            </a:r>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4</a:t>
            </a:fld>
            <a:endParaRPr lang="en-US"/>
          </a:p>
        </p:txBody>
      </p:sp>
      <p:pic>
        <p:nvPicPr>
          <p:cNvPr id="13" name="Picture 12">
            <a:extLst>
              <a:ext uri="{FF2B5EF4-FFF2-40B4-BE49-F238E27FC236}">
                <a16:creationId xmlns:a16="http://schemas.microsoft.com/office/drawing/2014/main" id="{B1B29820-1724-7FD3-97EC-83A6C441B21D}"/>
              </a:ext>
            </a:extLst>
          </p:cNvPr>
          <p:cNvPicPr>
            <a:picLocks noChangeAspect="1"/>
          </p:cNvPicPr>
          <p:nvPr/>
        </p:nvPicPr>
        <p:blipFill>
          <a:blip r:embed="rId6"/>
          <a:srcRect l="11105" r="15784"/>
          <a:stretch>
            <a:fillRect/>
          </a:stretch>
        </p:blipFill>
        <p:spPr>
          <a:xfrm>
            <a:off x="640080" y="3017520"/>
            <a:ext cx="3429000" cy="2560320"/>
          </a:xfrm>
          <a:prstGeom prst="rect">
            <a:avLst/>
          </a:prstGeom>
        </p:spPr>
      </p:pic>
      <p:pic>
        <p:nvPicPr>
          <p:cNvPr id="15" name="Picture 14">
            <a:extLst>
              <a:ext uri="{FF2B5EF4-FFF2-40B4-BE49-F238E27FC236}">
                <a16:creationId xmlns:a16="http://schemas.microsoft.com/office/drawing/2014/main" id="{1FD80827-1825-0CE4-FF3D-089CECF985B1}"/>
              </a:ext>
            </a:extLst>
          </p:cNvPr>
          <p:cNvPicPr>
            <a:picLocks noChangeAspect="1"/>
          </p:cNvPicPr>
          <p:nvPr/>
        </p:nvPicPr>
        <p:blipFill>
          <a:blip r:embed="rId7"/>
          <a:srcRect l="6211" r="21255"/>
          <a:stretch>
            <a:fillRect/>
          </a:stretch>
        </p:blipFill>
        <p:spPr>
          <a:xfrm>
            <a:off x="4379976" y="3017520"/>
            <a:ext cx="3429000" cy="2580706"/>
          </a:xfrm>
          <a:prstGeom prst="rect">
            <a:avLst/>
          </a:prstGeom>
        </p:spPr>
      </p:pic>
      <p:pic>
        <p:nvPicPr>
          <p:cNvPr id="17" name="Picture 16">
            <a:extLst>
              <a:ext uri="{FF2B5EF4-FFF2-40B4-BE49-F238E27FC236}">
                <a16:creationId xmlns:a16="http://schemas.microsoft.com/office/drawing/2014/main" id="{9A3A4622-9E2C-85F5-049F-B99A1E3D4E65}"/>
              </a:ext>
            </a:extLst>
          </p:cNvPr>
          <p:cNvPicPr>
            <a:picLocks noChangeAspect="1"/>
          </p:cNvPicPr>
          <p:nvPr/>
        </p:nvPicPr>
        <p:blipFill>
          <a:blip r:embed="rId8"/>
          <a:srcRect l="15067" t="-398" r="16154" b="398"/>
          <a:stretch>
            <a:fillRect/>
          </a:stretch>
        </p:blipFill>
        <p:spPr>
          <a:xfrm>
            <a:off x="8119872" y="3037906"/>
            <a:ext cx="3429000" cy="25603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How does a fossil form?</a:t>
            </a:r>
            <a:endParaRPr lang="en-US" sz="38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5</a:t>
            </a:fld>
            <a:endParaRPr lang="en-US"/>
          </a:p>
        </p:txBody>
      </p:sp>
      <p:pic>
        <p:nvPicPr>
          <p:cNvPr id="21" name="Picture 20">
            <a:extLst>
              <a:ext uri="{FF2B5EF4-FFF2-40B4-BE49-F238E27FC236}">
                <a16:creationId xmlns:a16="http://schemas.microsoft.com/office/drawing/2014/main" id="{B9FEB916-3E33-71BB-19A8-5D8588CF6848}"/>
              </a:ext>
            </a:extLst>
          </p:cNvPr>
          <p:cNvPicPr>
            <a:picLocks noChangeAspect="1"/>
          </p:cNvPicPr>
          <p:nvPr/>
        </p:nvPicPr>
        <p:blipFill>
          <a:blip r:embed="rId3"/>
          <a:stretch>
            <a:fillRect/>
          </a:stretch>
        </p:blipFill>
        <p:spPr>
          <a:xfrm>
            <a:off x="426387" y="1045747"/>
            <a:ext cx="11336177" cy="511375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1FC48E41-5F48-BDE5-4CCD-CC891B3E1ED0}"/>
              </a:ext>
            </a:extLst>
          </p:cNvPr>
          <p:cNvSpPr/>
          <p:nvPr/>
        </p:nvSpPr>
        <p:spPr>
          <a:xfrm>
            <a:off x="8293100" y="1320800"/>
            <a:ext cx="3568700" cy="467420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Rock layers are like a stack of pages</a:t>
            </a:r>
            <a:endParaRPr lang="en-US" sz="3800" dirty="0"/>
          </a:p>
        </p:txBody>
      </p:sp>
      <p:sp>
        <p:nvSpPr>
          <p:cNvPr id="4" name="Rock layer 1"/>
          <p:cNvSpPr/>
          <p:nvPr/>
        </p:nvSpPr>
        <p:spPr>
          <a:xfrm>
            <a:off x="640080" y="1463040"/>
            <a:ext cx="4754880" cy="841248"/>
          </a:xfrm>
          <a:prstGeom prst="rect">
            <a:avLst/>
          </a:prstGeom>
          <a:solidFill>
            <a:srgbClr val="D9BF8C"/>
          </a:solidFill>
          <a:ln w="25400">
            <a:solidFill>
              <a:srgbClr val="FFFFFF"/>
            </a:solidFill>
            <a:prstDash val="solid"/>
          </a:ln>
        </p:spPr>
      </p:sp>
      <p:sp>
        <p:nvSpPr>
          <p:cNvPr id="5" name="Rock layer 2"/>
          <p:cNvSpPr/>
          <p:nvPr/>
        </p:nvSpPr>
        <p:spPr>
          <a:xfrm>
            <a:off x="640080" y="2304288"/>
            <a:ext cx="4754880" cy="841248"/>
          </a:xfrm>
          <a:prstGeom prst="rect">
            <a:avLst/>
          </a:prstGeom>
          <a:solidFill>
            <a:srgbClr val="CCAE76"/>
          </a:solidFill>
          <a:ln w="25400">
            <a:solidFill>
              <a:srgbClr val="FFFFFF"/>
            </a:solidFill>
            <a:prstDash val="solid"/>
          </a:ln>
        </p:spPr>
      </p:sp>
      <p:sp>
        <p:nvSpPr>
          <p:cNvPr id="6" name="Rock layer 3"/>
          <p:cNvSpPr/>
          <p:nvPr/>
        </p:nvSpPr>
        <p:spPr>
          <a:xfrm>
            <a:off x="640080" y="3145536"/>
            <a:ext cx="4754880" cy="841248"/>
          </a:xfrm>
          <a:prstGeom prst="rect">
            <a:avLst/>
          </a:prstGeom>
          <a:solidFill>
            <a:srgbClr val="BF9C63"/>
          </a:solidFill>
          <a:ln w="25400">
            <a:solidFill>
              <a:srgbClr val="FFFFFF"/>
            </a:solidFill>
            <a:prstDash val="solid"/>
          </a:ln>
        </p:spPr>
      </p:sp>
      <p:sp>
        <p:nvSpPr>
          <p:cNvPr id="7" name="Rock layer 4"/>
          <p:cNvSpPr/>
          <p:nvPr/>
        </p:nvSpPr>
        <p:spPr>
          <a:xfrm>
            <a:off x="640080" y="3986784"/>
            <a:ext cx="4754880" cy="841248"/>
          </a:xfrm>
          <a:prstGeom prst="rect">
            <a:avLst/>
          </a:prstGeom>
          <a:solidFill>
            <a:srgbClr val="AE8651"/>
          </a:solidFill>
          <a:ln w="25400">
            <a:solidFill>
              <a:srgbClr val="FFFFFF"/>
            </a:solidFill>
            <a:prstDash val="solid"/>
          </a:ln>
        </p:spPr>
      </p:sp>
      <p:sp>
        <p:nvSpPr>
          <p:cNvPr id="8" name="Rock layer 5"/>
          <p:cNvSpPr/>
          <p:nvPr/>
        </p:nvSpPr>
        <p:spPr>
          <a:xfrm>
            <a:off x="640080" y="4828032"/>
            <a:ext cx="4754880" cy="841248"/>
          </a:xfrm>
          <a:prstGeom prst="rect">
            <a:avLst/>
          </a:prstGeom>
          <a:solidFill>
            <a:srgbClr val="9A7143"/>
          </a:solidFill>
          <a:ln w="25400">
            <a:solidFill>
              <a:srgbClr val="FFFFFF"/>
            </a:solidFill>
            <a:prstDash val="solid"/>
          </a:ln>
        </p:spPr>
      </p:sp>
      <p:sp>
        <p:nvSpPr>
          <p:cNvPr id="9" name="Youngest label"/>
          <p:cNvSpPr/>
          <p:nvPr/>
        </p:nvSpPr>
        <p:spPr>
          <a:xfrm>
            <a:off x="5669280" y="1463040"/>
            <a:ext cx="2468880" cy="822960"/>
          </a:xfrm>
          <a:prstGeom prst="roundRect">
            <a:avLst>
              <a:gd name="adj" fmla="val 13333"/>
            </a:avLst>
          </a:prstGeom>
          <a:solidFill>
            <a:schemeClr val="accent2"/>
          </a:solidFill>
          <a:ln/>
        </p:spPr>
        <p:txBody>
          <a:bodyPr wrap="square" lIns="203200" tIns="127000" rIns="203200" bIns="127000" rtlCol="0" anchor="ctr"/>
          <a:lstStyle/>
          <a:p>
            <a:pPr marL="0" indent="0" algn="l">
              <a:buNone/>
            </a:pPr>
            <a:r>
              <a:rPr lang="en-US" sz="1800" b="1" dirty="0">
                <a:solidFill>
                  <a:schemeClr val="tx1"/>
                </a:solidFill>
              </a:rPr>
              <a:t>Youngest layer: formed last</a:t>
            </a:r>
            <a:endParaRPr lang="en-US" sz="2000" dirty="0"/>
          </a:p>
        </p:txBody>
      </p:sp>
      <p:sp>
        <p:nvSpPr>
          <p:cNvPr id="10" name="Oldest label"/>
          <p:cNvSpPr/>
          <p:nvPr/>
        </p:nvSpPr>
        <p:spPr>
          <a:xfrm>
            <a:off x="5672582" y="5248656"/>
            <a:ext cx="2468880" cy="822960"/>
          </a:xfrm>
          <a:prstGeom prst="roundRect">
            <a:avLst>
              <a:gd name="adj" fmla="val 13333"/>
            </a:avLst>
          </a:prstGeom>
          <a:solidFill>
            <a:schemeClr val="accent3"/>
          </a:solidFill>
          <a:ln/>
        </p:spPr>
        <p:txBody>
          <a:bodyPr wrap="square" lIns="203200" tIns="127000" rIns="203200" bIns="127000" rtlCol="0" anchor="ctr"/>
          <a:lstStyle/>
          <a:p>
            <a:pPr marL="0" indent="0" algn="l">
              <a:buNone/>
            </a:pPr>
            <a:r>
              <a:rPr lang="en-US" sz="1800" b="1" dirty="0">
                <a:solidFill>
                  <a:schemeClr val="bg1"/>
                </a:solidFill>
              </a:rPr>
              <a:t>Oldest layer: formed first</a:t>
            </a:r>
            <a:endParaRPr lang="en-US" sz="2000" dirty="0"/>
          </a:p>
        </p:txBody>
      </p:sp>
      <p:sp>
        <p:nvSpPr>
          <p:cNvPr id="11" name="Layers explanation"/>
          <p:cNvSpPr txBox="1"/>
          <p:nvPr/>
        </p:nvSpPr>
        <p:spPr>
          <a:xfrm>
            <a:off x="8594090" y="1919828"/>
            <a:ext cx="3136392" cy="4206240"/>
          </a:xfrm>
          <a:prstGeom prst="rect">
            <a:avLst/>
          </a:prstGeom>
          <a:noFill/>
          <a:ln/>
        </p:spPr>
        <p:txBody>
          <a:bodyPr wrap="square" lIns="0" tIns="0" rIns="0" bIns="0" rtlCol="0" anchor="t"/>
          <a:lstStyle/>
          <a:p>
            <a:pPr marL="0" indent="0" algn="l">
              <a:spcAft>
                <a:spcPts val="1800"/>
              </a:spcAft>
              <a:buNone/>
            </a:pPr>
            <a:r>
              <a:rPr lang="en-US" sz="2200" dirty="0">
                <a:solidFill>
                  <a:schemeClr val="tx1"/>
                </a:solidFill>
              </a:rPr>
              <a:t>In a stack of rock layers that has not been disturbed, the oldest layer is at the bottom.</a:t>
            </a:r>
            <a:endParaRPr lang="en-US" sz="2200" dirty="0"/>
          </a:p>
          <a:p>
            <a:pPr marL="0" indent="0" algn="l">
              <a:buNone/>
            </a:pPr>
            <a:r>
              <a:rPr lang="en-US" sz="2200" dirty="0">
                <a:solidFill>
                  <a:schemeClr val="tx1"/>
                </a:solidFill>
              </a:rPr>
              <a:t>The fossils in each layer help scientists work out the order the layers formed in.</a:t>
            </a:r>
            <a:endParaRPr lang="en-US" sz="22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6</a:t>
            </a:fld>
            <a:endParaRPr lang="en-US"/>
          </a:p>
        </p:txBody>
      </p:sp>
      <p:pic>
        <p:nvPicPr>
          <p:cNvPr id="12" name="Picture 11">
            <a:extLst>
              <a:ext uri="{FF2B5EF4-FFF2-40B4-BE49-F238E27FC236}">
                <a16:creationId xmlns:a16="http://schemas.microsoft.com/office/drawing/2014/main" id="{CE5C484F-B787-6EE2-93C2-0EDAC9421966}"/>
              </a:ext>
            </a:extLst>
          </p:cNvPr>
          <p:cNvPicPr>
            <a:picLocks noChangeAspect="1"/>
          </p:cNvPicPr>
          <p:nvPr/>
        </p:nvPicPr>
        <p:blipFill>
          <a:blip r:embed="rId3"/>
          <a:srcRect l="16615" r="24661"/>
          <a:stretch>
            <a:fillRect/>
          </a:stretch>
        </p:blipFill>
        <p:spPr>
          <a:xfrm>
            <a:off x="503428" y="1463040"/>
            <a:ext cx="5028184" cy="467420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1B130664-0E59-5258-3428-0A74582EADC6}"/>
              </a:ext>
            </a:extLst>
          </p:cNvPr>
          <p:cNvSpPr/>
          <p:nvPr/>
        </p:nvSpPr>
        <p:spPr>
          <a:xfrm>
            <a:off x="4470400" y="1211783"/>
            <a:ext cx="7157388" cy="491469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Meet Mary Anning</a:t>
            </a:r>
            <a:endParaRPr lang="en-US" sz="3800" dirty="0"/>
          </a:p>
        </p:txBody>
      </p:sp>
      <p:pic>
        <p:nvPicPr>
          <p:cNvPr id="4" name="IMAGE fig-mary (right-click, Change Picture)" descr="Mary Anning portrait"/>
          <p:cNvPicPr>
            <a:picLocks noChangeAspect="1"/>
          </p:cNvPicPr>
          <p:nvPr/>
        </p:nvPicPr>
        <p:blipFill>
          <a:blip r:embed="rId3"/>
          <a:srcRect/>
          <a:stretch/>
        </p:blipFill>
        <p:spPr>
          <a:xfrm>
            <a:off x="640080" y="1371600"/>
            <a:ext cx="3566160" cy="4754880"/>
          </a:xfrm>
          <a:prstGeom prst="rect">
            <a:avLst/>
          </a:prstGeom>
        </p:spPr>
      </p:pic>
      <p:sp>
        <p:nvSpPr>
          <p:cNvPr id="5" name="Caption fig-mary"/>
          <p:cNvSpPr txBox="1"/>
          <p:nvPr/>
        </p:nvSpPr>
        <p:spPr>
          <a:xfrm>
            <a:off x="640080" y="6153912"/>
            <a:ext cx="3566160" cy="228600"/>
          </a:xfrm>
          <a:prstGeom prst="rect">
            <a:avLst/>
          </a:prstGeom>
          <a:noFill/>
          <a:ln/>
        </p:spPr>
        <p:txBody>
          <a:bodyPr wrap="square" lIns="0" tIns="0" rIns="0" bIns="0" rtlCol="0" anchor="t"/>
          <a:lstStyle/>
          <a:p>
            <a:pPr marL="0" indent="0" algn="l">
              <a:buNone/>
            </a:pPr>
            <a:r>
              <a:rPr lang="en-US" sz="1200" i="1" dirty="0">
                <a:solidFill>
                  <a:schemeClr val="tx2"/>
                </a:solidFill>
              </a:rPr>
              <a:t>Mary Anning, painted in 1842. Public domain.</a:t>
            </a:r>
            <a:endParaRPr lang="en-US" sz="1200" dirty="0"/>
          </a:p>
        </p:txBody>
      </p:sp>
      <p:sp>
        <p:nvSpPr>
          <p:cNvPr id="6" name="Mary facts"/>
          <p:cNvSpPr txBox="1"/>
          <p:nvPr/>
        </p:nvSpPr>
        <p:spPr>
          <a:xfrm>
            <a:off x="4769788" y="1870710"/>
            <a:ext cx="6858000" cy="3756660"/>
          </a:xfrm>
          <a:prstGeom prst="rect">
            <a:avLst/>
          </a:prstGeom>
          <a:noFill/>
          <a:ln/>
        </p:spPr>
        <p:txBody>
          <a:bodyPr wrap="square" lIns="0" tIns="0" rIns="0" bIns="0" rtlCol="0" anchor="t"/>
          <a:lstStyle/>
          <a:p>
            <a:pPr marL="342900" indent="-342900" algn="l">
              <a:spcAft>
                <a:spcPts val="1800"/>
              </a:spcAft>
              <a:buSzPct val="100000"/>
              <a:buChar char="•"/>
            </a:pPr>
            <a:r>
              <a:rPr lang="en-US" sz="2600" dirty="0">
                <a:solidFill>
                  <a:schemeClr val="tx1"/>
                </a:solidFill>
              </a:rPr>
              <a:t>Born in 1799 in Lyme Regis, on the south coast of England.</a:t>
            </a:r>
            <a:endParaRPr lang="en-US" sz="2600" dirty="0"/>
          </a:p>
          <a:p>
            <a:pPr marL="342900" indent="-342900" algn="l">
              <a:spcAft>
                <a:spcPts val="1800"/>
              </a:spcAft>
              <a:buSzPct val="100000"/>
              <a:buChar char="•"/>
            </a:pPr>
            <a:r>
              <a:rPr lang="en-US" sz="2600" dirty="0">
                <a:solidFill>
                  <a:schemeClr val="tx1"/>
                </a:solidFill>
              </a:rPr>
              <a:t>Her family was poor. Her father collected fossils and sold them to visitors.</a:t>
            </a:r>
            <a:endParaRPr lang="en-US" sz="2600" dirty="0"/>
          </a:p>
          <a:p>
            <a:pPr marL="342900" indent="-342900" algn="l">
              <a:spcAft>
                <a:spcPts val="1800"/>
              </a:spcAft>
              <a:buSzPct val="100000"/>
              <a:buChar char="•"/>
            </a:pPr>
            <a:r>
              <a:rPr lang="en-US" sz="2600" dirty="0">
                <a:solidFill>
                  <a:schemeClr val="tx1"/>
                </a:solidFill>
              </a:rPr>
              <a:t>She taught herself geology and anatomy.</a:t>
            </a:r>
            <a:endParaRPr lang="en-US" sz="2600" dirty="0"/>
          </a:p>
          <a:p>
            <a:pPr marL="342900" indent="-342900" algn="l">
              <a:spcAft>
                <a:spcPts val="1800"/>
              </a:spcAft>
              <a:buSzPct val="100000"/>
              <a:buChar char="•"/>
            </a:pPr>
            <a:r>
              <a:rPr lang="en-US" sz="2600" dirty="0">
                <a:solidFill>
                  <a:schemeClr val="tx1"/>
                </a:solidFill>
              </a:rPr>
              <a:t>The cliffs near her home are full of fossils. Today they are part of the Jurassic Coast.</a:t>
            </a:r>
            <a:endParaRPr lang="en-US" sz="26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7</a:t>
            </a:fld>
            <a:endParaRPr lang="en-US"/>
          </a:p>
        </p:txBody>
      </p:sp>
      <p:pic>
        <p:nvPicPr>
          <p:cNvPr id="7" name="Picture 6">
            <a:extLst>
              <a:ext uri="{FF2B5EF4-FFF2-40B4-BE49-F238E27FC236}">
                <a16:creationId xmlns:a16="http://schemas.microsoft.com/office/drawing/2014/main" id="{7916E3C9-DE4E-6A8F-6A82-688BBA88EED0}"/>
              </a:ext>
            </a:extLst>
          </p:cNvPr>
          <p:cNvPicPr>
            <a:picLocks noChangeAspect="1"/>
          </p:cNvPicPr>
          <p:nvPr/>
        </p:nvPicPr>
        <p:blipFill>
          <a:blip r:embed="rId4"/>
          <a:srcRect r="24650"/>
          <a:stretch>
            <a:fillRect/>
          </a:stretch>
        </p:blipFill>
        <p:spPr>
          <a:xfrm>
            <a:off x="564212" y="1239215"/>
            <a:ext cx="3642028" cy="486420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Mary's big discoveries</a:t>
            </a:r>
            <a:endParaRPr lang="en-US" sz="3800" dirty="0"/>
          </a:p>
        </p:txBody>
      </p:sp>
      <p:sp>
        <p:nvSpPr>
          <p:cNvPr id="4" name="Discovery 1"/>
          <p:cNvSpPr/>
          <p:nvPr/>
        </p:nvSpPr>
        <p:spPr>
          <a:xfrm>
            <a:off x="640080" y="1417320"/>
            <a:ext cx="3429000" cy="4663440"/>
          </a:xfrm>
          <a:prstGeom prst="roundRect">
            <a:avLst>
              <a:gd name="adj" fmla="val 3200"/>
            </a:avLst>
          </a:prstGeom>
          <a:solidFill>
            <a:schemeClr val="bg2"/>
          </a:solidFill>
          <a:ln/>
        </p:spPr>
        <p:txBody>
          <a:bodyPr wrap="square" lIns="203200" tIns="990600" rIns="203200" bIns="152400" rtlCol="0" anchor="t"/>
          <a:lstStyle/>
          <a:p>
            <a:pPr marL="0" indent="0" algn="l">
              <a:spcAft>
                <a:spcPts val="1000"/>
              </a:spcAft>
              <a:buNone/>
            </a:pPr>
            <a:r>
              <a:rPr lang="en-US" sz="2600" b="1" dirty="0">
                <a:solidFill>
                  <a:schemeClr val="tx1"/>
                </a:solidFill>
              </a:rPr>
              <a:t>An ichthyosaur</a:t>
            </a:r>
            <a:endParaRPr lang="en-US" sz="2000" dirty="0"/>
          </a:p>
          <a:p>
            <a:pPr marL="0" indent="0" algn="l">
              <a:buNone/>
            </a:pPr>
            <a:r>
              <a:rPr lang="en-US" sz="2200" dirty="0">
                <a:solidFill>
                  <a:schemeClr val="tx1"/>
                </a:solidFill>
              </a:rPr>
              <a:t>Mary's brother Joseph found a skull. About a year later, Mary dug out the whole skeleton. It was about 5 meters long. Ichthyosaur means “fish lizard.”</a:t>
            </a:r>
            <a:endParaRPr lang="en-US" sz="2000" dirty="0"/>
          </a:p>
        </p:txBody>
      </p:sp>
      <p:sp>
        <p:nvSpPr>
          <p:cNvPr id="5" name="Year 1"/>
          <p:cNvSpPr/>
          <p:nvPr/>
        </p:nvSpPr>
        <p:spPr>
          <a:xfrm>
            <a:off x="822960" y="1600200"/>
            <a:ext cx="1737360" cy="548640"/>
          </a:xfrm>
          <a:prstGeom prst="roundRect">
            <a:avLst>
              <a:gd name="adj" fmla="val 50000"/>
            </a:avLst>
          </a:prstGeom>
          <a:solidFill>
            <a:schemeClr val="accent2"/>
          </a:solidFill>
          <a:ln/>
        </p:spPr>
        <p:txBody>
          <a:bodyPr wrap="square" lIns="0" tIns="0" rIns="0" bIns="0" rtlCol="0" anchor="ctr"/>
          <a:lstStyle/>
          <a:p>
            <a:pPr marL="0" indent="0" algn="ctr">
              <a:buNone/>
            </a:pPr>
            <a:r>
              <a:rPr lang="en-US" sz="2200" b="1" dirty="0">
                <a:solidFill>
                  <a:schemeClr val="tx1"/>
                </a:solidFill>
              </a:rPr>
              <a:t>1811–12</a:t>
            </a:r>
            <a:endParaRPr lang="en-US" sz="2200" dirty="0"/>
          </a:p>
        </p:txBody>
      </p:sp>
      <p:sp>
        <p:nvSpPr>
          <p:cNvPr id="6" name="Discovery 2"/>
          <p:cNvSpPr/>
          <p:nvPr/>
        </p:nvSpPr>
        <p:spPr>
          <a:xfrm>
            <a:off x="4379976" y="1417320"/>
            <a:ext cx="3429000" cy="4663440"/>
          </a:xfrm>
          <a:prstGeom prst="roundRect">
            <a:avLst>
              <a:gd name="adj" fmla="val 3200"/>
            </a:avLst>
          </a:prstGeom>
          <a:solidFill>
            <a:schemeClr val="bg2"/>
          </a:solidFill>
          <a:ln/>
        </p:spPr>
        <p:txBody>
          <a:bodyPr wrap="square" lIns="203200" tIns="990600" rIns="203200" bIns="152400" rtlCol="0" anchor="t"/>
          <a:lstStyle/>
          <a:p>
            <a:pPr marL="0" indent="0" algn="l">
              <a:spcAft>
                <a:spcPts val="1000"/>
              </a:spcAft>
              <a:buNone/>
            </a:pPr>
            <a:r>
              <a:rPr lang="en-US" sz="2600" b="1" dirty="0">
                <a:solidFill>
                  <a:schemeClr val="tx1"/>
                </a:solidFill>
              </a:rPr>
              <a:t>A plesiosaur</a:t>
            </a:r>
            <a:endParaRPr lang="en-US" sz="2000" dirty="0"/>
          </a:p>
          <a:p>
            <a:pPr marL="0" indent="0" algn="l">
              <a:buNone/>
            </a:pPr>
            <a:r>
              <a:rPr lang="en-US" sz="2200" dirty="0">
                <a:solidFill>
                  <a:schemeClr val="tx1"/>
                </a:solidFill>
              </a:rPr>
              <a:t>Mary found one of the first complete plesiosaur skeletons ever discovered. Plesiosaurus means “near to reptile.”</a:t>
            </a:r>
            <a:endParaRPr lang="en-US" sz="2000" dirty="0"/>
          </a:p>
        </p:txBody>
      </p:sp>
      <p:sp>
        <p:nvSpPr>
          <p:cNvPr id="7" name="Year 2"/>
          <p:cNvSpPr/>
          <p:nvPr/>
        </p:nvSpPr>
        <p:spPr>
          <a:xfrm>
            <a:off x="4562856" y="1600200"/>
            <a:ext cx="1737360" cy="548640"/>
          </a:xfrm>
          <a:prstGeom prst="roundRect">
            <a:avLst>
              <a:gd name="adj" fmla="val 50000"/>
            </a:avLst>
          </a:prstGeom>
          <a:solidFill>
            <a:schemeClr val="accent2"/>
          </a:solidFill>
          <a:ln/>
        </p:spPr>
        <p:txBody>
          <a:bodyPr wrap="square" lIns="0" tIns="0" rIns="0" bIns="0" rtlCol="0" anchor="ctr"/>
          <a:lstStyle/>
          <a:p>
            <a:pPr marL="0" indent="0" algn="ctr">
              <a:buNone/>
            </a:pPr>
            <a:r>
              <a:rPr lang="en-US" sz="2200" b="1" dirty="0">
                <a:solidFill>
                  <a:schemeClr val="tx1"/>
                </a:solidFill>
              </a:rPr>
              <a:t>1823</a:t>
            </a:r>
            <a:endParaRPr lang="en-US" sz="2200" dirty="0"/>
          </a:p>
        </p:txBody>
      </p:sp>
      <p:sp>
        <p:nvSpPr>
          <p:cNvPr id="8" name="Discovery 3"/>
          <p:cNvSpPr/>
          <p:nvPr/>
        </p:nvSpPr>
        <p:spPr>
          <a:xfrm>
            <a:off x="8119872" y="1417320"/>
            <a:ext cx="3429000" cy="4663440"/>
          </a:xfrm>
          <a:prstGeom prst="roundRect">
            <a:avLst>
              <a:gd name="adj" fmla="val 3200"/>
            </a:avLst>
          </a:prstGeom>
          <a:solidFill>
            <a:schemeClr val="bg2"/>
          </a:solidFill>
          <a:ln/>
        </p:spPr>
        <p:txBody>
          <a:bodyPr wrap="square" lIns="203200" tIns="990600" rIns="203200" bIns="152400" rtlCol="0" anchor="t"/>
          <a:lstStyle/>
          <a:p>
            <a:pPr marL="0" indent="0" algn="l">
              <a:spcAft>
                <a:spcPts val="1000"/>
              </a:spcAft>
              <a:buNone/>
            </a:pPr>
            <a:r>
              <a:rPr lang="en-US" sz="2600" b="1" dirty="0">
                <a:solidFill>
                  <a:schemeClr val="tx1"/>
                </a:solidFill>
              </a:rPr>
              <a:t>A pterosaur</a:t>
            </a:r>
            <a:endParaRPr lang="en-US" sz="2000" dirty="0"/>
          </a:p>
          <a:p>
            <a:pPr marL="0" indent="0" algn="l">
              <a:buNone/>
            </a:pPr>
            <a:r>
              <a:rPr lang="en-US" sz="2200" dirty="0">
                <a:solidFill>
                  <a:schemeClr val="tx1"/>
                </a:solidFill>
              </a:rPr>
              <a:t>A flying reptile. It was the first pterosaur found outside Germany.</a:t>
            </a:r>
            <a:endParaRPr lang="en-US" sz="2000" dirty="0"/>
          </a:p>
        </p:txBody>
      </p:sp>
      <p:sp>
        <p:nvSpPr>
          <p:cNvPr id="9" name="Year 3"/>
          <p:cNvSpPr/>
          <p:nvPr/>
        </p:nvSpPr>
        <p:spPr>
          <a:xfrm>
            <a:off x="8302752" y="1600200"/>
            <a:ext cx="1737360" cy="548640"/>
          </a:xfrm>
          <a:prstGeom prst="roundRect">
            <a:avLst>
              <a:gd name="adj" fmla="val 50000"/>
            </a:avLst>
          </a:prstGeom>
          <a:solidFill>
            <a:schemeClr val="accent2"/>
          </a:solidFill>
          <a:ln/>
        </p:spPr>
        <p:txBody>
          <a:bodyPr wrap="square" lIns="0" tIns="0" rIns="0" bIns="0" rtlCol="0" anchor="ctr"/>
          <a:lstStyle/>
          <a:p>
            <a:pPr marL="0" indent="0" algn="ctr">
              <a:buNone/>
            </a:pPr>
            <a:r>
              <a:rPr lang="en-US" sz="2200" b="1" dirty="0">
                <a:solidFill>
                  <a:schemeClr val="tx1"/>
                </a:solidFill>
              </a:rPr>
              <a:t>1828</a:t>
            </a:r>
            <a:endParaRPr lang="en-US" sz="22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209E5A61-F28F-C1BE-49A6-5A16E655BAE5}"/>
              </a:ext>
            </a:extLst>
          </p:cNvPr>
          <p:cNvSpPr/>
          <p:nvPr/>
        </p:nvSpPr>
        <p:spPr>
          <a:xfrm>
            <a:off x="7162800" y="1211783"/>
            <a:ext cx="4464988" cy="436605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A sea full of reptiles</a:t>
            </a:r>
            <a:endParaRPr lang="en-US" sz="3800" dirty="0"/>
          </a:p>
        </p:txBody>
      </p:sp>
      <p:pic>
        <p:nvPicPr>
          <p:cNvPr id="4" name="IMAGE fig-sea (right-click, Change Picture)" descr="Jurassic sea with marine reptiles"/>
          <p:cNvPicPr>
            <a:picLocks noChangeAspect="1"/>
          </p:cNvPicPr>
          <p:nvPr/>
        </p:nvPicPr>
        <p:blipFill>
          <a:blip r:embed="rId3"/>
          <a:srcRect/>
          <a:stretch/>
        </p:blipFill>
        <p:spPr>
          <a:xfrm>
            <a:off x="640080" y="1371600"/>
            <a:ext cx="6309360" cy="4206240"/>
          </a:xfrm>
          <a:prstGeom prst="rect">
            <a:avLst/>
          </a:prstGeom>
        </p:spPr>
      </p:pic>
      <p:sp>
        <p:nvSpPr>
          <p:cNvPr id="6" name="Sea explanation"/>
          <p:cNvSpPr txBox="1"/>
          <p:nvPr/>
        </p:nvSpPr>
        <p:spPr>
          <a:xfrm>
            <a:off x="7558532" y="1541780"/>
            <a:ext cx="3990340" cy="4572000"/>
          </a:xfrm>
          <a:prstGeom prst="rect">
            <a:avLst/>
          </a:prstGeom>
          <a:noFill/>
          <a:ln/>
        </p:spPr>
        <p:txBody>
          <a:bodyPr wrap="square" lIns="0" tIns="0" rIns="0" bIns="0" rtlCol="0" anchor="t"/>
          <a:lstStyle/>
          <a:p>
            <a:pPr marL="0" indent="0" algn="l">
              <a:spcAft>
                <a:spcPts val="1400"/>
              </a:spcAft>
              <a:buNone/>
            </a:pPr>
            <a:r>
              <a:rPr lang="en-US" sz="2200" dirty="0">
                <a:solidFill>
                  <a:schemeClr val="tx1"/>
                </a:solidFill>
              </a:rPr>
              <a:t>About 200 million years ago, a warm, shallow sea covered this part of England.</a:t>
            </a:r>
            <a:endParaRPr lang="en-US" sz="2200" dirty="0"/>
          </a:p>
          <a:p>
            <a:pPr marL="0" indent="0" algn="l">
              <a:spcAft>
                <a:spcPts val="1400"/>
              </a:spcAft>
              <a:buNone/>
            </a:pPr>
            <a:r>
              <a:rPr lang="en-US" sz="2200" dirty="0">
                <a:solidFill>
                  <a:schemeClr val="tx1"/>
                </a:solidFill>
              </a:rPr>
              <a:t>Ichthyosaurs and plesiosaurs were marine reptiles. They were not dinosaurs.</a:t>
            </a:r>
            <a:endParaRPr lang="en-US" sz="2200" dirty="0"/>
          </a:p>
          <a:p>
            <a:pPr marL="0" indent="0" algn="l">
              <a:buNone/>
            </a:pPr>
            <a:r>
              <a:rPr lang="en-US" sz="2200" dirty="0">
                <a:solidFill>
                  <a:schemeClr val="tx1"/>
                </a:solidFill>
              </a:rPr>
              <a:t>When they died, mud buried their bones. The mud later hardened into the cliffs.</a:t>
            </a:r>
            <a:endParaRPr lang="en-US" sz="22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9</a:t>
            </a:fld>
            <a:endParaRPr lang="en-US"/>
          </a:p>
        </p:txBody>
      </p:sp>
      <p:pic>
        <p:nvPicPr>
          <p:cNvPr id="9" name="Picture 8">
            <a:extLst>
              <a:ext uri="{FF2B5EF4-FFF2-40B4-BE49-F238E27FC236}">
                <a16:creationId xmlns:a16="http://schemas.microsoft.com/office/drawing/2014/main" id="{1C916A40-1922-CD5A-BE50-A6BA700192E3}"/>
              </a:ext>
            </a:extLst>
          </p:cNvPr>
          <p:cNvPicPr>
            <a:picLocks noChangeAspect="1"/>
          </p:cNvPicPr>
          <p:nvPr/>
        </p:nvPicPr>
        <p:blipFill>
          <a:blip r:embed="rId4"/>
          <a:srcRect l="2426" r="17431"/>
          <a:stretch>
            <a:fillRect/>
          </a:stretch>
        </p:blipFill>
        <p:spPr>
          <a:xfrm>
            <a:off x="640081" y="1280160"/>
            <a:ext cx="6309360" cy="429768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Evidence from the cliff</a:t>
            </a:r>
            <a:endParaRPr lang="en-US" sz="3800" dirty="0"/>
          </a:p>
        </p:txBody>
      </p:sp>
      <p:sp>
        <p:nvSpPr>
          <p:cNvPr id="4" name="Observation card"/>
          <p:cNvSpPr/>
          <p:nvPr/>
        </p:nvSpPr>
        <p:spPr>
          <a:xfrm>
            <a:off x="640080" y="1554480"/>
            <a:ext cx="4937760" cy="2926080"/>
          </a:xfrm>
          <a:prstGeom prst="roundRect">
            <a:avLst>
              <a:gd name="adj" fmla="val 3750"/>
            </a:avLst>
          </a:prstGeom>
          <a:solidFill>
            <a:schemeClr val="bg2"/>
          </a:solidFill>
          <a:ln/>
        </p:spPr>
        <p:txBody>
          <a:bodyPr wrap="square" lIns="279400" tIns="152400" rIns="279400" bIns="152400" rtlCol="0" anchor="ctr"/>
          <a:lstStyle/>
          <a:p>
            <a:pPr marL="0" indent="0" algn="l">
              <a:spcAft>
                <a:spcPts val="600"/>
              </a:spcAft>
              <a:buNone/>
            </a:pPr>
            <a:r>
              <a:rPr lang="en-US" sz="1600" b="1" dirty="0">
                <a:solidFill>
                  <a:schemeClr val="accent3"/>
                </a:solidFill>
              </a:rPr>
              <a:t>OBSERVATION</a:t>
            </a:r>
            <a:endParaRPr lang="en-US" sz="2000" dirty="0"/>
          </a:p>
          <a:p>
            <a:pPr marL="0" indent="0" algn="l">
              <a:buNone/>
            </a:pPr>
            <a:r>
              <a:rPr lang="en-US" sz="3000" b="1" dirty="0">
                <a:solidFill>
                  <a:schemeClr val="tx1"/>
                </a:solidFill>
              </a:rPr>
              <a:t>We find sea-animal fossils in the cliff.</a:t>
            </a:r>
            <a:endParaRPr lang="en-US" sz="2000" dirty="0"/>
          </a:p>
        </p:txBody>
      </p:sp>
      <p:sp>
        <p:nvSpPr>
          <p:cNvPr id="5" name="Arrow"/>
          <p:cNvSpPr/>
          <p:nvPr/>
        </p:nvSpPr>
        <p:spPr>
          <a:xfrm>
            <a:off x="5715000" y="2560320"/>
            <a:ext cx="731520" cy="914400"/>
          </a:xfrm>
          <a:prstGeom prst="rightArrow">
            <a:avLst/>
          </a:prstGeom>
          <a:solidFill>
            <a:schemeClr val="accent2"/>
          </a:solidFill>
          <a:ln w="12700">
            <a:solidFill>
              <a:schemeClr val="accent2"/>
            </a:solidFill>
            <a:prstDash val="solid"/>
          </a:ln>
        </p:spPr>
      </p:sp>
      <p:sp>
        <p:nvSpPr>
          <p:cNvPr id="6" name="Inference card"/>
          <p:cNvSpPr/>
          <p:nvPr/>
        </p:nvSpPr>
        <p:spPr>
          <a:xfrm>
            <a:off x="6611112" y="1554480"/>
            <a:ext cx="4937760" cy="2926080"/>
          </a:xfrm>
          <a:prstGeom prst="roundRect">
            <a:avLst>
              <a:gd name="adj" fmla="val 3750"/>
            </a:avLst>
          </a:prstGeom>
          <a:solidFill>
            <a:schemeClr val="accent1"/>
          </a:solidFill>
          <a:ln/>
        </p:spPr>
        <p:txBody>
          <a:bodyPr wrap="square" lIns="279400" tIns="152400" rIns="279400" bIns="152400" rtlCol="0" anchor="ctr"/>
          <a:lstStyle/>
          <a:p>
            <a:pPr marL="0" indent="0" algn="l">
              <a:spcAft>
                <a:spcPts val="600"/>
              </a:spcAft>
              <a:buNone/>
            </a:pPr>
            <a:r>
              <a:rPr lang="en-US" sz="1600" b="1" dirty="0">
                <a:solidFill>
                  <a:srgbClr val="CFE3E6"/>
                </a:solidFill>
              </a:rPr>
              <a:t>INFERENCE</a:t>
            </a:r>
            <a:endParaRPr lang="en-US" sz="2000" dirty="0"/>
          </a:p>
          <a:p>
            <a:pPr marL="0" indent="0" algn="l">
              <a:buNone/>
            </a:pPr>
            <a:r>
              <a:rPr lang="en-US" sz="3000" b="1" dirty="0">
                <a:solidFill>
                  <a:schemeClr val="bg1"/>
                </a:solidFill>
              </a:rPr>
              <a:t>This land was once under the sea.</a:t>
            </a:r>
            <a:endParaRPr lang="en-US" sz="2000" dirty="0"/>
          </a:p>
        </p:txBody>
      </p:sp>
      <p:sp>
        <p:nvSpPr>
          <p:cNvPr id="7" name="Inference note"/>
          <p:cNvSpPr txBox="1"/>
          <p:nvPr/>
        </p:nvSpPr>
        <p:spPr>
          <a:xfrm>
            <a:off x="640080" y="4937760"/>
            <a:ext cx="10908792" cy="822960"/>
          </a:xfrm>
          <a:prstGeom prst="rect">
            <a:avLst/>
          </a:prstGeom>
          <a:noFill/>
          <a:ln/>
        </p:spPr>
        <p:txBody>
          <a:bodyPr wrap="square" lIns="0" tIns="0" rIns="0" bIns="0" rtlCol="0" anchor="t"/>
          <a:lstStyle/>
          <a:p>
            <a:pPr marL="0" indent="0" algn="l">
              <a:buNone/>
            </a:pPr>
            <a:r>
              <a:rPr lang="en-US" sz="2800" dirty="0">
                <a:solidFill>
                  <a:schemeClr val="tx1"/>
                </a:solidFill>
              </a:rPr>
              <a:t>An inference is an explanation that is backed up by </a:t>
            </a:r>
            <a:r>
              <a:rPr lang="en-US" sz="2800" b="1" dirty="0">
                <a:solidFill>
                  <a:schemeClr val="accent3"/>
                </a:solidFill>
              </a:rPr>
              <a:t>evidence</a:t>
            </a:r>
            <a:r>
              <a:rPr lang="en-US" sz="2800" dirty="0">
                <a:solidFill>
                  <a:schemeClr val="tx1"/>
                </a:solidFill>
              </a:rPr>
              <a:t>.</a:t>
            </a:r>
            <a:endParaRPr lang="en-US" sz="28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Observe or infer?</a:t>
            </a:r>
            <a:endParaRPr lang="en-US" sz="3800" dirty="0"/>
          </a:p>
        </p:txBody>
      </p:sp>
      <p:sp>
        <p:nvSpPr>
          <p:cNvPr id="4" name="Observation card"/>
          <p:cNvSpPr/>
          <p:nvPr/>
        </p:nvSpPr>
        <p:spPr>
          <a:xfrm>
            <a:off x="640080" y="1463040"/>
            <a:ext cx="5303520" cy="4480560"/>
          </a:xfrm>
          <a:prstGeom prst="roundRect">
            <a:avLst>
              <a:gd name="adj" fmla="val 2449"/>
            </a:avLst>
          </a:prstGeom>
          <a:solidFill>
            <a:schemeClr val="bg2"/>
          </a:solidFill>
          <a:ln/>
        </p:spPr>
        <p:txBody>
          <a:bodyPr wrap="square" lIns="279400" tIns="1397000" rIns="279400" bIns="152400" rtlCol="0" anchor="t"/>
          <a:lstStyle/>
          <a:p>
            <a:pPr marL="0" indent="0" algn="l">
              <a:spcAft>
                <a:spcPts val="800"/>
              </a:spcAft>
              <a:buNone/>
            </a:pPr>
            <a:r>
              <a:rPr lang="en-US" sz="3200" b="1" dirty="0">
                <a:solidFill>
                  <a:schemeClr val="tx1"/>
                </a:solidFill>
              </a:rPr>
              <a:t>Observation</a:t>
            </a:r>
            <a:endParaRPr lang="en-US" sz="2000" dirty="0"/>
          </a:p>
          <a:p>
            <a:pPr marL="0" indent="0" algn="l">
              <a:spcAft>
                <a:spcPts val="2000"/>
              </a:spcAft>
              <a:buNone/>
            </a:pPr>
            <a:r>
              <a:rPr lang="en-US" sz="2200" dirty="0">
                <a:solidFill>
                  <a:schemeClr val="tx1"/>
                </a:solidFill>
              </a:rPr>
              <a:t>What you can see, measure, or count.</a:t>
            </a:r>
            <a:endParaRPr lang="en-US" sz="2000" dirty="0"/>
          </a:p>
          <a:p>
            <a:pPr marL="0" indent="0" algn="l">
              <a:spcAft>
                <a:spcPts val="400"/>
              </a:spcAft>
              <a:buNone/>
            </a:pPr>
            <a:r>
              <a:rPr lang="en-US" sz="1400" b="1" dirty="0">
                <a:solidFill>
                  <a:schemeClr val="accent3"/>
                </a:solidFill>
              </a:rPr>
              <a:t>Example</a:t>
            </a:r>
            <a:endParaRPr lang="en-US" sz="2000" dirty="0"/>
          </a:p>
          <a:p>
            <a:pPr marL="0" indent="0" algn="l">
              <a:buNone/>
            </a:pPr>
            <a:r>
              <a:rPr lang="en-US" sz="2400" i="1" dirty="0">
                <a:solidFill>
                  <a:schemeClr val="tx1"/>
                </a:solidFill>
              </a:rPr>
              <a:t>The shell is 12 centimeters wide.</a:t>
            </a:r>
            <a:endParaRPr lang="en-US" sz="2000" dirty="0"/>
          </a:p>
        </p:txBody>
      </p:sp>
      <p:sp>
        <p:nvSpPr>
          <p:cNvPr id="5" name="Icon circle"/>
          <p:cNvSpPr/>
          <p:nvPr/>
        </p:nvSpPr>
        <p:spPr>
          <a:xfrm>
            <a:off x="914400" y="1691640"/>
            <a:ext cx="868680" cy="868680"/>
          </a:xfrm>
          <a:prstGeom prst="ellipse">
            <a:avLst/>
          </a:prstGeom>
          <a:solidFill>
            <a:schemeClr val="accent3"/>
          </a:solidFill>
          <a:ln w="12700">
            <a:solidFill>
              <a:schemeClr val="accent3"/>
            </a:solidFill>
            <a:prstDash val="solid"/>
          </a:ln>
        </p:spPr>
      </p:sp>
      <p:pic>
        <p:nvPicPr>
          <p:cNvPr id="6" name="Image 0" descr="Eye icon"/>
          <p:cNvPicPr>
            <a:picLocks noChangeAspect="1"/>
          </p:cNvPicPr>
          <p:nvPr/>
        </p:nvPicPr>
        <p:blipFill>
          <a:blip r:embed="rId3"/>
          <a:stretch>
            <a:fillRect/>
          </a:stretch>
        </p:blipFill>
        <p:spPr>
          <a:xfrm>
            <a:off x="1131570" y="1908810"/>
            <a:ext cx="434340" cy="434340"/>
          </a:xfrm>
          <a:prstGeom prst="rect">
            <a:avLst/>
          </a:prstGeom>
        </p:spPr>
      </p:pic>
      <p:sp>
        <p:nvSpPr>
          <p:cNvPr id="7" name="Inference card"/>
          <p:cNvSpPr/>
          <p:nvPr/>
        </p:nvSpPr>
        <p:spPr>
          <a:xfrm>
            <a:off x="6245352" y="1463040"/>
            <a:ext cx="5303520" cy="4480560"/>
          </a:xfrm>
          <a:prstGeom prst="roundRect">
            <a:avLst>
              <a:gd name="adj" fmla="val 2449"/>
            </a:avLst>
          </a:prstGeom>
          <a:solidFill>
            <a:schemeClr val="bg2"/>
          </a:solidFill>
          <a:ln/>
        </p:spPr>
        <p:txBody>
          <a:bodyPr wrap="square" lIns="279400" tIns="1397000" rIns="279400" bIns="152400" rtlCol="0" anchor="t"/>
          <a:lstStyle/>
          <a:p>
            <a:pPr marL="0" indent="0" algn="l">
              <a:spcAft>
                <a:spcPts val="800"/>
              </a:spcAft>
              <a:buNone/>
            </a:pPr>
            <a:r>
              <a:rPr lang="en-US" sz="3200" b="1" dirty="0">
                <a:solidFill>
                  <a:schemeClr val="tx1"/>
                </a:solidFill>
              </a:rPr>
              <a:t>Inference</a:t>
            </a:r>
            <a:endParaRPr lang="en-US" sz="2000" dirty="0"/>
          </a:p>
          <a:p>
            <a:pPr marL="0" indent="0" algn="l">
              <a:spcAft>
                <a:spcPts val="2000"/>
              </a:spcAft>
              <a:buNone/>
            </a:pPr>
            <a:r>
              <a:rPr lang="en-US" sz="2200" dirty="0">
                <a:solidFill>
                  <a:schemeClr val="tx1"/>
                </a:solidFill>
              </a:rPr>
              <a:t>An explanation based on evidence and what you already know.</a:t>
            </a:r>
            <a:endParaRPr lang="en-US" sz="2000" dirty="0"/>
          </a:p>
          <a:p>
            <a:pPr marL="0" indent="0" algn="l">
              <a:spcAft>
                <a:spcPts val="400"/>
              </a:spcAft>
              <a:buNone/>
            </a:pPr>
            <a:r>
              <a:rPr lang="en-US" sz="1400" b="1" dirty="0">
                <a:solidFill>
                  <a:schemeClr val="accent1"/>
                </a:solidFill>
              </a:rPr>
              <a:t>Example</a:t>
            </a:r>
            <a:endParaRPr lang="en-US" sz="2000" dirty="0"/>
          </a:p>
          <a:p>
            <a:pPr marL="0" indent="0" algn="l">
              <a:buNone/>
            </a:pPr>
            <a:r>
              <a:rPr lang="en-US" sz="2400" i="1" dirty="0">
                <a:solidFill>
                  <a:schemeClr val="tx1"/>
                </a:solidFill>
              </a:rPr>
              <a:t>A sea animal lived here long ago.</a:t>
            </a:r>
            <a:endParaRPr lang="en-US" sz="2000" dirty="0"/>
          </a:p>
        </p:txBody>
      </p:sp>
      <p:sp>
        <p:nvSpPr>
          <p:cNvPr id="8" name="Icon circle"/>
          <p:cNvSpPr/>
          <p:nvPr/>
        </p:nvSpPr>
        <p:spPr>
          <a:xfrm>
            <a:off x="6519672" y="1691640"/>
            <a:ext cx="868680" cy="868680"/>
          </a:xfrm>
          <a:prstGeom prst="ellipse">
            <a:avLst/>
          </a:prstGeom>
          <a:solidFill>
            <a:schemeClr val="accent1"/>
          </a:solidFill>
          <a:ln w="12700">
            <a:solidFill>
              <a:schemeClr val="accent1"/>
            </a:solidFill>
            <a:prstDash val="solid"/>
          </a:ln>
        </p:spPr>
      </p:sp>
      <p:pic>
        <p:nvPicPr>
          <p:cNvPr id="9" name="Image 1" descr="Lightbulb icon"/>
          <p:cNvPicPr>
            <a:picLocks noChangeAspect="1"/>
          </p:cNvPicPr>
          <p:nvPr/>
        </p:nvPicPr>
        <p:blipFill>
          <a:blip r:embed="rId4"/>
          <a:stretch>
            <a:fillRect/>
          </a:stretch>
        </p:blipFill>
        <p:spPr>
          <a:xfrm>
            <a:off x="6736842" y="1908810"/>
            <a:ext cx="434340" cy="434340"/>
          </a:xfrm>
          <a:prstGeom prst="rect">
            <a:avLst/>
          </a:prstGeom>
        </p:spPr>
      </p:pic>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Activity 1: Observe or infer?</a:t>
            </a:r>
            <a:endParaRPr lang="en-US" sz="3800" dirty="0"/>
          </a:p>
        </p:txBody>
      </p:sp>
      <p:sp>
        <p:nvSpPr>
          <p:cNvPr id="4" name="Instruction"/>
          <p:cNvSpPr txBox="1"/>
          <p:nvPr/>
        </p:nvSpPr>
        <p:spPr>
          <a:xfrm>
            <a:off x="640080" y="1188720"/>
            <a:ext cx="10908792" cy="365760"/>
          </a:xfrm>
          <a:prstGeom prst="rect">
            <a:avLst/>
          </a:prstGeom>
          <a:noFill/>
          <a:ln/>
        </p:spPr>
        <p:txBody>
          <a:bodyPr wrap="square" lIns="0" tIns="0" rIns="0" bIns="0" rtlCol="0" anchor="t"/>
          <a:lstStyle/>
          <a:p>
            <a:pPr marL="0" indent="0" algn="l">
              <a:buNone/>
            </a:pPr>
            <a:r>
              <a:rPr lang="en-US" sz="2000" dirty="0">
                <a:solidFill>
                  <a:schemeClr val="tx2"/>
                </a:solidFill>
              </a:rPr>
              <a:t>Hold up O for observation or I for inference.</a:t>
            </a:r>
            <a:endParaRPr lang="en-US" sz="2000" dirty="0"/>
          </a:p>
        </p:txBody>
      </p:sp>
      <p:sp>
        <p:nvSpPr>
          <p:cNvPr id="5" name="Statement 1"/>
          <p:cNvSpPr/>
          <p:nvPr/>
        </p:nvSpPr>
        <p:spPr>
          <a:xfrm>
            <a:off x="640080" y="1783080"/>
            <a:ext cx="5349240" cy="1280160"/>
          </a:xfrm>
          <a:prstGeom prst="roundRect">
            <a:avLst>
              <a:gd name="adj" fmla="val 8571"/>
            </a:avLst>
          </a:prstGeom>
          <a:solidFill>
            <a:schemeClr val="bg1"/>
          </a:solidFill>
          <a:ln/>
        </p:spPr>
        <p:txBody>
          <a:bodyPr wrap="square" lIns="990600" tIns="101600" rIns="228600" bIns="101600" rtlCol="0" anchor="ctr"/>
          <a:lstStyle/>
          <a:p>
            <a:pPr marL="0" indent="0" algn="l">
              <a:buNone/>
            </a:pPr>
            <a:r>
              <a:rPr lang="en-US" sz="2200" dirty="0">
                <a:solidFill>
                  <a:schemeClr val="tx1"/>
                </a:solidFill>
              </a:rPr>
              <a:t>The rock has a spiral shell shape in it.</a:t>
            </a:r>
            <a:endParaRPr lang="en-US" sz="2000" dirty="0"/>
          </a:p>
        </p:txBody>
      </p:sp>
      <p:sp>
        <p:nvSpPr>
          <p:cNvPr id="6" name="Number circle 1"/>
          <p:cNvSpPr/>
          <p:nvPr/>
        </p:nvSpPr>
        <p:spPr>
          <a:xfrm>
            <a:off x="822960" y="2084832"/>
            <a:ext cx="676656" cy="676656"/>
          </a:xfrm>
          <a:prstGeom prst="ellipse">
            <a:avLst/>
          </a:prstGeom>
          <a:solidFill>
            <a:schemeClr val="accent1"/>
          </a:solidFill>
          <a:ln w="12700">
            <a:solidFill>
              <a:schemeClr val="accent1"/>
            </a:solidFill>
            <a:prstDash val="solid"/>
          </a:ln>
        </p:spPr>
      </p:sp>
      <p:sp>
        <p:nvSpPr>
          <p:cNvPr id="7" name="Number 1"/>
          <p:cNvSpPr txBox="1"/>
          <p:nvPr/>
        </p:nvSpPr>
        <p:spPr>
          <a:xfrm>
            <a:off x="822960" y="2084832"/>
            <a:ext cx="676656" cy="676656"/>
          </a:xfrm>
          <a:prstGeom prst="rect">
            <a:avLst/>
          </a:prstGeom>
          <a:noFill/>
          <a:ln/>
        </p:spPr>
        <p:txBody>
          <a:bodyPr wrap="square" lIns="0" tIns="0" rIns="0" bIns="0" rtlCol="0" anchor="ctr"/>
          <a:lstStyle/>
          <a:p>
            <a:pPr marL="0" indent="0" algn="ctr">
              <a:buNone/>
            </a:pPr>
            <a:r>
              <a:rPr lang="en-US" sz="2400" b="1" dirty="0">
                <a:solidFill>
                  <a:schemeClr val="bg1"/>
                </a:solidFill>
              </a:rPr>
              <a:t>1</a:t>
            </a:r>
            <a:endParaRPr lang="en-US" sz="2400" dirty="0"/>
          </a:p>
        </p:txBody>
      </p:sp>
      <p:sp>
        <p:nvSpPr>
          <p:cNvPr id="8" name="Statement 2"/>
          <p:cNvSpPr/>
          <p:nvPr/>
        </p:nvSpPr>
        <p:spPr>
          <a:xfrm>
            <a:off x="6199632" y="1783080"/>
            <a:ext cx="5349240" cy="1280160"/>
          </a:xfrm>
          <a:prstGeom prst="roundRect">
            <a:avLst>
              <a:gd name="adj" fmla="val 8571"/>
            </a:avLst>
          </a:prstGeom>
          <a:solidFill>
            <a:schemeClr val="bg1"/>
          </a:solidFill>
          <a:ln/>
        </p:spPr>
        <p:txBody>
          <a:bodyPr wrap="square" lIns="990600" tIns="101600" rIns="228600" bIns="101600" rtlCol="0" anchor="ctr"/>
          <a:lstStyle/>
          <a:p>
            <a:pPr marL="0" indent="0" algn="l">
              <a:buNone/>
            </a:pPr>
            <a:r>
              <a:rPr lang="en-US" sz="2200" dirty="0">
                <a:solidFill>
                  <a:schemeClr val="tx1"/>
                </a:solidFill>
              </a:rPr>
              <a:t>The shell is 12 centimeters wide.</a:t>
            </a:r>
            <a:endParaRPr lang="en-US" sz="2000" dirty="0"/>
          </a:p>
        </p:txBody>
      </p:sp>
      <p:sp>
        <p:nvSpPr>
          <p:cNvPr id="9" name="Number circle 2"/>
          <p:cNvSpPr/>
          <p:nvPr/>
        </p:nvSpPr>
        <p:spPr>
          <a:xfrm>
            <a:off x="6382512" y="2084832"/>
            <a:ext cx="676656" cy="676656"/>
          </a:xfrm>
          <a:prstGeom prst="ellipse">
            <a:avLst/>
          </a:prstGeom>
          <a:solidFill>
            <a:schemeClr val="accent1"/>
          </a:solidFill>
          <a:ln w="12700">
            <a:solidFill>
              <a:schemeClr val="accent1"/>
            </a:solidFill>
            <a:prstDash val="solid"/>
          </a:ln>
        </p:spPr>
      </p:sp>
      <p:sp>
        <p:nvSpPr>
          <p:cNvPr id="10" name="Number 2"/>
          <p:cNvSpPr txBox="1"/>
          <p:nvPr/>
        </p:nvSpPr>
        <p:spPr>
          <a:xfrm>
            <a:off x="6382512" y="2084832"/>
            <a:ext cx="676656" cy="676656"/>
          </a:xfrm>
          <a:prstGeom prst="rect">
            <a:avLst/>
          </a:prstGeom>
          <a:noFill/>
          <a:ln/>
        </p:spPr>
        <p:txBody>
          <a:bodyPr wrap="square" lIns="0" tIns="0" rIns="0" bIns="0" rtlCol="0" anchor="ctr"/>
          <a:lstStyle/>
          <a:p>
            <a:pPr marL="0" indent="0" algn="ctr">
              <a:buNone/>
            </a:pPr>
            <a:r>
              <a:rPr lang="en-US" sz="2400" b="1" dirty="0">
                <a:solidFill>
                  <a:schemeClr val="bg1"/>
                </a:solidFill>
              </a:rPr>
              <a:t>2</a:t>
            </a:r>
            <a:endParaRPr lang="en-US" sz="2400" dirty="0"/>
          </a:p>
        </p:txBody>
      </p:sp>
      <p:sp>
        <p:nvSpPr>
          <p:cNvPr id="11" name="Statement 3"/>
          <p:cNvSpPr/>
          <p:nvPr/>
        </p:nvSpPr>
        <p:spPr>
          <a:xfrm>
            <a:off x="640080" y="3246120"/>
            <a:ext cx="5349240" cy="1280160"/>
          </a:xfrm>
          <a:prstGeom prst="roundRect">
            <a:avLst>
              <a:gd name="adj" fmla="val 8571"/>
            </a:avLst>
          </a:prstGeom>
          <a:solidFill>
            <a:schemeClr val="bg1"/>
          </a:solidFill>
          <a:ln/>
        </p:spPr>
        <p:txBody>
          <a:bodyPr wrap="square" lIns="990600" tIns="101600" rIns="228600" bIns="101600" rtlCol="0" anchor="ctr"/>
          <a:lstStyle/>
          <a:p>
            <a:pPr marL="0" indent="0" algn="l">
              <a:buNone/>
            </a:pPr>
            <a:r>
              <a:rPr lang="en-US" sz="2200" dirty="0">
                <a:solidFill>
                  <a:schemeClr val="tx1"/>
                </a:solidFill>
              </a:rPr>
              <a:t>A sea animal lived here a very long time ago.</a:t>
            </a:r>
            <a:endParaRPr lang="en-US" sz="2000" dirty="0"/>
          </a:p>
        </p:txBody>
      </p:sp>
      <p:sp>
        <p:nvSpPr>
          <p:cNvPr id="12" name="Number circle 3"/>
          <p:cNvSpPr/>
          <p:nvPr/>
        </p:nvSpPr>
        <p:spPr>
          <a:xfrm>
            <a:off x="822960" y="3547872"/>
            <a:ext cx="676656" cy="676656"/>
          </a:xfrm>
          <a:prstGeom prst="ellipse">
            <a:avLst/>
          </a:prstGeom>
          <a:solidFill>
            <a:schemeClr val="accent1"/>
          </a:solidFill>
          <a:ln w="12700">
            <a:solidFill>
              <a:schemeClr val="accent1"/>
            </a:solidFill>
            <a:prstDash val="solid"/>
          </a:ln>
        </p:spPr>
      </p:sp>
      <p:sp>
        <p:nvSpPr>
          <p:cNvPr id="13" name="Number 3"/>
          <p:cNvSpPr txBox="1"/>
          <p:nvPr/>
        </p:nvSpPr>
        <p:spPr>
          <a:xfrm>
            <a:off x="822960" y="3547872"/>
            <a:ext cx="676656" cy="676656"/>
          </a:xfrm>
          <a:prstGeom prst="rect">
            <a:avLst/>
          </a:prstGeom>
          <a:noFill/>
          <a:ln/>
        </p:spPr>
        <p:txBody>
          <a:bodyPr wrap="square" lIns="0" tIns="0" rIns="0" bIns="0" rtlCol="0" anchor="ctr"/>
          <a:lstStyle/>
          <a:p>
            <a:pPr marL="0" indent="0" algn="ctr">
              <a:buNone/>
            </a:pPr>
            <a:r>
              <a:rPr lang="en-US" sz="2400" b="1" dirty="0">
                <a:solidFill>
                  <a:schemeClr val="bg1"/>
                </a:solidFill>
              </a:rPr>
              <a:t>3</a:t>
            </a:r>
            <a:endParaRPr lang="en-US" sz="2400" dirty="0"/>
          </a:p>
        </p:txBody>
      </p:sp>
      <p:sp>
        <p:nvSpPr>
          <p:cNvPr id="14" name="Statement 4"/>
          <p:cNvSpPr/>
          <p:nvPr/>
        </p:nvSpPr>
        <p:spPr>
          <a:xfrm>
            <a:off x="6199632" y="3246120"/>
            <a:ext cx="5349240" cy="1280160"/>
          </a:xfrm>
          <a:prstGeom prst="roundRect">
            <a:avLst>
              <a:gd name="adj" fmla="val 8571"/>
            </a:avLst>
          </a:prstGeom>
          <a:solidFill>
            <a:schemeClr val="bg1"/>
          </a:solidFill>
          <a:ln/>
        </p:spPr>
        <p:txBody>
          <a:bodyPr wrap="square" lIns="990600" tIns="101600" rIns="228600" bIns="101600" rtlCol="0" anchor="ctr"/>
          <a:lstStyle/>
          <a:p>
            <a:pPr marL="0" indent="0" algn="l">
              <a:buNone/>
            </a:pPr>
            <a:r>
              <a:rPr lang="en-US" sz="2200" dirty="0">
                <a:solidFill>
                  <a:schemeClr val="tx1"/>
                </a:solidFill>
              </a:rPr>
              <a:t>The fossil is in the bottom layer of the cliff.</a:t>
            </a:r>
            <a:endParaRPr lang="en-US" sz="2000" dirty="0"/>
          </a:p>
        </p:txBody>
      </p:sp>
      <p:sp>
        <p:nvSpPr>
          <p:cNvPr id="15" name="Number circle 4"/>
          <p:cNvSpPr/>
          <p:nvPr/>
        </p:nvSpPr>
        <p:spPr>
          <a:xfrm>
            <a:off x="6382512" y="3547872"/>
            <a:ext cx="676656" cy="676656"/>
          </a:xfrm>
          <a:prstGeom prst="ellipse">
            <a:avLst/>
          </a:prstGeom>
          <a:solidFill>
            <a:schemeClr val="accent1"/>
          </a:solidFill>
          <a:ln w="12700">
            <a:solidFill>
              <a:schemeClr val="accent1"/>
            </a:solidFill>
            <a:prstDash val="solid"/>
          </a:ln>
        </p:spPr>
      </p:sp>
      <p:sp>
        <p:nvSpPr>
          <p:cNvPr id="16" name="Number 4"/>
          <p:cNvSpPr txBox="1"/>
          <p:nvPr/>
        </p:nvSpPr>
        <p:spPr>
          <a:xfrm>
            <a:off x="6382512" y="3547872"/>
            <a:ext cx="676656" cy="676656"/>
          </a:xfrm>
          <a:prstGeom prst="rect">
            <a:avLst/>
          </a:prstGeom>
          <a:noFill/>
          <a:ln/>
        </p:spPr>
        <p:txBody>
          <a:bodyPr wrap="square" lIns="0" tIns="0" rIns="0" bIns="0" rtlCol="0" anchor="ctr"/>
          <a:lstStyle/>
          <a:p>
            <a:pPr marL="0" indent="0" algn="ctr">
              <a:buNone/>
            </a:pPr>
            <a:r>
              <a:rPr lang="en-US" sz="2400" b="1" dirty="0">
                <a:solidFill>
                  <a:schemeClr val="bg1"/>
                </a:solidFill>
              </a:rPr>
              <a:t>4</a:t>
            </a:r>
            <a:endParaRPr lang="en-US" sz="2400" dirty="0"/>
          </a:p>
        </p:txBody>
      </p:sp>
      <p:sp>
        <p:nvSpPr>
          <p:cNvPr id="17" name="Statement 5"/>
          <p:cNvSpPr/>
          <p:nvPr/>
        </p:nvSpPr>
        <p:spPr>
          <a:xfrm>
            <a:off x="640080" y="4709160"/>
            <a:ext cx="5349240" cy="1280160"/>
          </a:xfrm>
          <a:prstGeom prst="roundRect">
            <a:avLst>
              <a:gd name="adj" fmla="val 8571"/>
            </a:avLst>
          </a:prstGeom>
          <a:solidFill>
            <a:schemeClr val="bg1"/>
          </a:solidFill>
          <a:ln/>
        </p:spPr>
        <p:txBody>
          <a:bodyPr wrap="square" lIns="990600" tIns="101600" rIns="228600" bIns="101600" rtlCol="0" anchor="ctr"/>
          <a:lstStyle/>
          <a:p>
            <a:pPr marL="0" indent="0" algn="l">
              <a:buNone/>
            </a:pPr>
            <a:r>
              <a:rPr lang="en-US" sz="2200" dirty="0">
                <a:solidFill>
                  <a:schemeClr val="tx1"/>
                </a:solidFill>
              </a:rPr>
              <a:t>The bottom layer is the oldest layer.</a:t>
            </a:r>
            <a:endParaRPr lang="en-US" sz="2000" dirty="0"/>
          </a:p>
        </p:txBody>
      </p:sp>
      <p:sp>
        <p:nvSpPr>
          <p:cNvPr id="18" name="Number circle 5"/>
          <p:cNvSpPr/>
          <p:nvPr/>
        </p:nvSpPr>
        <p:spPr>
          <a:xfrm>
            <a:off x="822960" y="5010912"/>
            <a:ext cx="676656" cy="676656"/>
          </a:xfrm>
          <a:prstGeom prst="ellipse">
            <a:avLst/>
          </a:prstGeom>
          <a:solidFill>
            <a:schemeClr val="accent1"/>
          </a:solidFill>
          <a:ln w="12700">
            <a:solidFill>
              <a:schemeClr val="accent1"/>
            </a:solidFill>
            <a:prstDash val="solid"/>
          </a:ln>
        </p:spPr>
      </p:sp>
      <p:sp>
        <p:nvSpPr>
          <p:cNvPr id="19" name="Number 5"/>
          <p:cNvSpPr txBox="1"/>
          <p:nvPr/>
        </p:nvSpPr>
        <p:spPr>
          <a:xfrm>
            <a:off x="822960" y="5010912"/>
            <a:ext cx="676656" cy="676656"/>
          </a:xfrm>
          <a:prstGeom prst="rect">
            <a:avLst/>
          </a:prstGeom>
          <a:noFill/>
          <a:ln/>
        </p:spPr>
        <p:txBody>
          <a:bodyPr wrap="square" lIns="0" tIns="0" rIns="0" bIns="0" rtlCol="0" anchor="ctr"/>
          <a:lstStyle/>
          <a:p>
            <a:pPr marL="0" indent="0" algn="ctr">
              <a:buNone/>
            </a:pPr>
            <a:r>
              <a:rPr lang="en-US" sz="2400" b="1" dirty="0">
                <a:solidFill>
                  <a:schemeClr val="bg1"/>
                </a:solidFill>
              </a:rPr>
              <a:t>5</a:t>
            </a:r>
            <a:endParaRPr lang="en-US" sz="2400" dirty="0"/>
          </a:p>
        </p:txBody>
      </p:sp>
      <p:sp>
        <p:nvSpPr>
          <p:cNvPr id="20" name="Statement 6"/>
          <p:cNvSpPr/>
          <p:nvPr/>
        </p:nvSpPr>
        <p:spPr>
          <a:xfrm>
            <a:off x="6199632" y="4709160"/>
            <a:ext cx="5349240" cy="1280160"/>
          </a:xfrm>
          <a:prstGeom prst="roundRect">
            <a:avLst>
              <a:gd name="adj" fmla="val 8571"/>
            </a:avLst>
          </a:prstGeom>
          <a:solidFill>
            <a:schemeClr val="bg1"/>
          </a:solidFill>
          <a:ln/>
        </p:spPr>
        <p:txBody>
          <a:bodyPr wrap="square" lIns="990600" tIns="101600" rIns="228600" bIns="101600" rtlCol="0" anchor="ctr"/>
          <a:lstStyle/>
          <a:p>
            <a:pPr marL="0" indent="0" algn="l">
              <a:buNone/>
            </a:pPr>
            <a:r>
              <a:rPr lang="en-US" sz="2200" dirty="0">
                <a:solidFill>
                  <a:schemeClr val="tx1"/>
                </a:solidFill>
              </a:rPr>
              <a:t>This cliff was once under a warm sea.</a:t>
            </a:r>
            <a:endParaRPr lang="en-US" sz="2000" dirty="0"/>
          </a:p>
        </p:txBody>
      </p:sp>
      <p:sp>
        <p:nvSpPr>
          <p:cNvPr id="21" name="Number circle 6"/>
          <p:cNvSpPr/>
          <p:nvPr/>
        </p:nvSpPr>
        <p:spPr>
          <a:xfrm>
            <a:off x="6382512" y="5010912"/>
            <a:ext cx="676656" cy="676656"/>
          </a:xfrm>
          <a:prstGeom prst="ellipse">
            <a:avLst/>
          </a:prstGeom>
          <a:solidFill>
            <a:schemeClr val="accent1"/>
          </a:solidFill>
          <a:ln w="12700">
            <a:solidFill>
              <a:schemeClr val="accent1"/>
            </a:solidFill>
            <a:prstDash val="solid"/>
          </a:ln>
        </p:spPr>
      </p:sp>
      <p:sp>
        <p:nvSpPr>
          <p:cNvPr id="22" name="Number 6"/>
          <p:cNvSpPr txBox="1"/>
          <p:nvPr/>
        </p:nvSpPr>
        <p:spPr>
          <a:xfrm>
            <a:off x="6382512" y="5010912"/>
            <a:ext cx="676656" cy="676656"/>
          </a:xfrm>
          <a:prstGeom prst="rect">
            <a:avLst/>
          </a:prstGeom>
          <a:noFill/>
          <a:ln/>
        </p:spPr>
        <p:txBody>
          <a:bodyPr wrap="square" lIns="0" tIns="0" rIns="0" bIns="0" rtlCol="0" anchor="ctr"/>
          <a:lstStyle/>
          <a:p>
            <a:pPr marL="0" indent="0" algn="ctr">
              <a:buNone/>
            </a:pPr>
            <a:r>
              <a:rPr lang="en-US" sz="2400" b="1" dirty="0">
                <a:solidFill>
                  <a:schemeClr val="bg1"/>
                </a:solidFill>
              </a:rPr>
              <a:t>6</a:t>
            </a:r>
            <a:endParaRPr lang="en-US" sz="24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28B45043-34E4-6008-BC1E-746008DE52F7}"/>
              </a:ext>
            </a:extLst>
          </p:cNvPr>
          <p:cNvSpPr/>
          <p:nvPr/>
        </p:nvSpPr>
        <p:spPr>
          <a:xfrm>
            <a:off x="6575812" y="1211783"/>
            <a:ext cx="5051975" cy="491469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Activity 2: Read the rocks</a:t>
            </a:r>
            <a:endParaRPr lang="en-US" sz="3800" dirty="0"/>
          </a:p>
        </p:txBody>
      </p:sp>
      <p:sp>
        <p:nvSpPr>
          <p:cNvPr id="7" name="Questions"/>
          <p:cNvSpPr txBox="1"/>
          <p:nvPr/>
        </p:nvSpPr>
        <p:spPr>
          <a:xfrm>
            <a:off x="7162900" y="1855083"/>
            <a:ext cx="4736592" cy="4480560"/>
          </a:xfrm>
          <a:prstGeom prst="rect">
            <a:avLst/>
          </a:prstGeom>
          <a:noFill/>
          <a:ln/>
        </p:spPr>
        <p:txBody>
          <a:bodyPr wrap="square" lIns="0" tIns="0" rIns="0" bIns="0" rtlCol="0" anchor="t"/>
          <a:lstStyle/>
          <a:p>
            <a:pPr marL="0" indent="0" algn="l">
              <a:spcAft>
                <a:spcPts val="1400"/>
              </a:spcAft>
              <a:buNone/>
            </a:pPr>
            <a:r>
              <a:rPr lang="en-US" sz="2400" dirty="0">
                <a:solidFill>
                  <a:schemeClr val="tx1"/>
                </a:solidFill>
              </a:rPr>
              <a:t>1. Which layer formed first?</a:t>
            </a:r>
            <a:endParaRPr lang="en-US" sz="2400" dirty="0"/>
          </a:p>
          <a:p>
            <a:pPr marL="0" indent="0" algn="l">
              <a:spcAft>
                <a:spcPts val="1400"/>
              </a:spcAft>
              <a:buNone/>
            </a:pPr>
            <a:r>
              <a:rPr lang="en-US" sz="2400" dirty="0">
                <a:solidFill>
                  <a:schemeClr val="tx1"/>
                </a:solidFill>
              </a:rPr>
              <a:t>2. What was this place like when Layer 2 formed?</a:t>
            </a:r>
            <a:endParaRPr lang="en-US" sz="2400" dirty="0"/>
          </a:p>
          <a:p>
            <a:pPr marL="0" indent="0" algn="l">
              <a:spcAft>
                <a:spcPts val="2200"/>
              </a:spcAft>
              <a:buNone/>
            </a:pPr>
            <a:r>
              <a:rPr lang="en-US" sz="2400" dirty="0">
                <a:solidFill>
                  <a:schemeClr val="tx1"/>
                </a:solidFill>
              </a:rPr>
              <a:t>3. What was it like when Layer 3 formed?</a:t>
            </a:r>
            <a:endParaRPr lang="en-US" sz="2400" dirty="0"/>
          </a:p>
          <a:p>
            <a:pPr marL="0" indent="0" algn="l">
              <a:spcAft>
                <a:spcPts val="400"/>
              </a:spcAft>
              <a:buNone/>
            </a:pPr>
            <a:r>
              <a:rPr lang="en-US" sz="2400" b="1" dirty="0">
                <a:solidFill>
                  <a:schemeClr val="accent3"/>
                </a:solidFill>
              </a:rPr>
              <a:t>Use this frame:</a:t>
            </a:r>
            <a:endParaRPr lang="en-US" sz="2400" dirty="0"/>
          </a:p>
          <a:p>
            <a:pPr marL="0" indent="0" algn="l">
              <a:buNone/>
            </a:pPr>
            <a:r>
              <a:rPr lang="en-US" sz="2400" i="1" dirty="0">
                <a:solidFill>
                  <a:schemeClr val="tx1"/>
                </a:solidFill>
              </a:rPr>
              <a:t>I think ______ because ______.</a:t>
            </a:r>
            <a:endParaRPr lang="en-US" sz="2400" dirty="0"/>
          </a:p>
        </p:txBody>
      </p:sp>
      <p:sp>
        <p:nvSpPr>
          <p:cNvPr id="25" name="Slide Number Placeholder 0"/>
          <p:cNvSpPr>
            <a:spLocks noGrp="1"/>
          </p:cNvSpPr>
          <p:nvPr>
            <p:ph type="sldNum" sz="quarter" idx="4294967295"/>
          </p:nvPr>
        </p:nvSpPr>
        <p:spPr>
          <a:xfrm>
            <a:off x="9118453" y="503986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13</a:t>
            </a:fld>
            <a:endParaRPr lang="en-US"/>
          </a:p>
        </p:txBody>
      </p:sp>
      <p:pic>
        <p:nvPicPr>
          <p:cNvPr id="10" name="Picture 9">
            <a:extLst>
              <a:ext uri="{FF2B5EF4-FFF2-40B4-BE49-F238E27FC236}">
                <a16:creationId xmlns:a16="http://schemas.microsoft.com/office/drawing/2014/main" id="{DDF94F67-B46D-9120-2061-40D1EA2EA7DA}"/>
              </a:ext>
            </a:extLst>
          </p:cNvPr>
          <p:cNvPicPr>
            <a:picLocks noChangeAspect="1"/>
          </p:cNvPicPr>
          <p:nvPr/>
        </p:nvPicPr>
        <p:blipFill>
          <a:blip r:embed="rId3"/>
          <a:stretch>
            <a:fillRect/>
          </a:stretch>
        </p:blipFill>
        <p:spPr>
          <a:xfrm>
            <a:off x="550685" y="1541780"/>
            <a:ext cx="5545315" cy="4142740"/>
          </a:xfrm>
          <a:prstGeom prst="rect">
            <a:avLst/>
          </a:prstGeom>
        </p:spPr>
      </p:pic>
      <p:sp>
        <p:nvSpPr>
          <p:cNvPr id="13" name="Rectangle: Rounded Corners 12">
            <a:extLst>
              <a:ext uri="{FF2B5EF4-FFF2-40B4-BE49-F238E27FC236}">
                <a16:creationId xmlns:a16="http://schemas.microsoft.com/office/drawing/2014/main" id="{43003CED-97AB-A82B-D73F-60542542726A}"/>
              </a:ext>
            </a:extLst>
          </p:cNvPr>
          <p:cNvSpPr/>
          <p:nvPr/>
        </p:nvSpPr>
        <p:spPr>
          <a:xfrm>
            <a:off x="1265942" y="1855083"/>
            <a:ext cx="4114800" cy="76944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A61C9D2-9CD9-5820-08EA-C8995B12861F}"/>
              </a:ext>
            </a:extLst>
          </p:cNvPr>
          <p:cNvSpPr txBox="1"/>
          <p:nvPr/>
        </p:nvSpPr>
        <p:spPr>
          <a:xfrm>
            <a:off x="1399192" y="1877169"/>
            <a:ext cx="3924501" cy="769441"/>
          </a:xfrm>
          <a:prstGeom prst="rect">
            <a:avLst/>
          </a:prstGeom>
          <a:noFill/>
        </p:spPr>
        <p:txBody>
          <a:bodyPr wrap="square">
            <a:spAutoFit/>
          </a:bodyPr>
          <a:lstStyle/>
          <a:p>
            <a:pPr marL="0" indent="0" algn="ctr">
              <a:buNone/>
            </a:pPr>
            <a:r>
              <a:rPr lang="en-US" sz="2200" dirty="0">
                <a:solidFill>
                  <a:schemeClr val="bg1"/>
                </a:solidFill>
              </a:rPr>
              <a:t>Layer 3: Gray limestone with SHELL fossils</a:t>
            </a:r>
            <a:endParaRPr lang="en-US" sz="1800" dirty="0">
              <a:solidFill>
                <a:schemeClr val="bg1"/>
              </a:solidFill>
            </a:endParaRPr>
          </a:p>
        </p:txBody>
      </p:sp>
      <p:sp>
        <p:nvSpPr>
          <p:cNvPr id="17" name="Rectangle: Rounded Corners 16">
            <a:extLst>
              <a:ext uri="{FF2B5EF4-FFF2-40B4-BE49-F238E27FC236}">
                <a16:creationId xmlns:a16="http://schemas.microsoft.com/office/drawing/2014/main" id="{A0432CBB-CA94-1CCE-983B-A23F4AAA0D12}"/>
              </a:ext>
            </a:extLst>
          </p:cNvPr>
          <p:cNvSpPr/>
          <p:nvPr/>
        </p:nvSpPr>
        <p:spPr>
          <a:xfrm>
            <a:off x="1165713" y="3242876"/>
            <a:ext cx="4457700" cy="76944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98C1339-D9E1-ED77-BB37-9F98DD4027CB}"/>
              </a:ext>
            </a:extLst>
          </p:cNvPr>
          <p:cNvSpPr txBox="1"/>
          <p:nvPr/>
        </p:nvSpPr>
        <p:spPr>
          <a:xfrm>
            <a:off x="346563" y="3264962"/>
            <a:ext cx="6096000" cy="769441"/>
          </a:xfrm>
          <a:prstGeom prst="rect">
            <a:avLst/>
          </a:prstGeom>
          <a:noFill/>
        </p:spPr>
        <p:txBody>
          <a:bodyPr wrap="square">
            <a:spAutoFit/>
          </a:bodyPr>
          <a:lstStyle/>
          <a:p>
            <a:pPr algn="ctr"/>
            <a:r>
              <a:rPr lang="en-US" sz="2200" dirty="0">
                <a:solidFill>
                  <a:schemeClr val="bg1"/>
                </a:solidFill>
              </a:rPr>
              <a:t>Layer 2: Mudstone with FERN fossils </a:t>
            </a:r>
          </a:p>
          <a:p>
            <a:pPr algn="ctr"/>
            <a:r>
              <a:rPr lang="en-US" sz="2200" dirty="0">
                <a:solidFill>
                  <a:schemeClr val="bg1"/>
                </a:solidFill>
              </a:rPr>
              <a:t>and no shells</a:t>
            </a:r>
          </a:p>
        </p:txBody>
      </p:sp>
      <p:sp>
        <p:nvSpPr>
          <p:cNvPr id="21" name="Rectangle: Rounded Corners 20">
            <a:extLst>
              <a:ext uri="{FF2B5EF4-FFF2-40B4-BE49-F238E27FC236}">
                <a16:creationId xmlns:a16="http://schemas.microsoft.com/office/drawing/2014/main" id="{56B91132-B8E8-F9FB-B5D9-4CB2CE073D89}"/>
              </a:ext>
            </a:extLst>
          </p:cNvPr>
          <p:cNvSpPr/>
          <p:nvPr/>
        </p:nvSpPr>
        <p:spPr>
          <a:xfrm>
            <a:off x="1093958" y="4578947"/>
            <a:ext cx="4457700" cy="76944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96F426F-8108-ED9D-1EAD-2AF998594A37}"/>
              </a:ext>
            </a:extLst>
          </p:cNvPr>
          <p:cNvSpPr txBox="1"/>
          <p:nvPr/>
        </p:nvSpPr>
        <p:spPr>
          <a:xfrm>
            <a:off x="1265942" y="4824423"/>
            <a:ext cx="6096000" cy="430887"/>
          </a:xfrm>
          <a:prstGeom prst="rect">
            <a:avLst/>
          </a:prstGeom>
          <a:noFill/>
        </p:spPr>
        <p:txBody>
          <a:bodyPr wrap="square">
            <a:spAutoFit/>
          </a:bodyPr>
          <a:lstStyle/>
          <a:p>
            <a:r>
              <a:rPr lang="en-US" sz="2200" dirty="0">
                <a:solidFill>
                  <a:schemeClr val="bg1"/>
                </a:solidFill>
              </a:rPr>
              <a:t>Layer 1 :Sandstone with no fossils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5B2A9C7-DB12-2C17-0BA3-1E418845435E}"/>
              </a:ext>
            </a:extLst>
          </p:cNvPr>
          <p:cNvSpPr/>
          <p:nvPr/>
        </p:nvSpPr>
        <p:spPr>
          <a:xfrm>
            <a:off x="393700" y="1120343"/>
            <a:ext cx="6098540" cy="491469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Whose name is on the discovery?</a:t>
            </a:r>
            <a:endParaRPr lang="en-US" sz="3800" dirty="0"/>
          </a:p>
        </p:txBody>
      </p:sp>
      <p:sp>
        <p:nvSpPr>
          <p:cNvPr id="4" name="Credit facts"/>
          <p:cNvSpPr txBox="1"/>
          <p:nvPr/>
        </p:nvSpPr>
        <p:spPr>
          <a:xfrm>
            <a:off x="962660" y="1836928"/>
            <a:ext cx="4960620" cy="4572000"/>
          </a:xfrm>
          <a:prstGeom prst="rect">
            <a:avLst/>
          </a:prstGeom>
          <a:noFill/>
          <a:ln/>
        </p:spPr>
        <p:txBody>
          <a:bodyPr wrap="square" lIns="0" tIns="0" rIns="0" bIns="0" rtlCol="0" anchor="t"/>
          <a:lstStyle/>
          <a:p>
            <a:pPr marL="342900" indent="-342900" algn="l">
              <a:spcAft>
                <a:spcPts val="1600"/>
              </a:spcAft>
              <a:buSzPct val="100000"/>
              <a:buChar char="•"/>
            </a:pPr>
            <a:r>
              <a:rPr lang="en-US" sz="2400" dirty="0">
                <a:solidFill>
                  <a:schemeClr val="tx1"/>
                </a:solidFill>
              </a:rPr>
              <a:t>Mary was a woman from a poor family. She was not allowed to join the Geological Society.</a:t>
            </a:r>
            <a:endParaRPr lang="en-US" sz="2400" dirty="0"/>
          </a:p>
          <a:p>
            <a:pPr marL="342900" indent="-342900" algn="l">
              <a:spcAft>
                <a:spcPts val="1600"/>
              </a:spcAft>
              <a:buSzPct val="100000"/>
              <a:buChar char="•"/>
            </a:pPr>
            <a:r>
              <a:rPr lang="en-US" sz="2400" dirty="0">
                <a:solidFill>
                  <a:schemeClr val="tx1"/>
                </a:solidFill>
              </a:rPr>
              <a:t>Scientists wrote about her fossils, but they often did not name her.</a:t>
            </a:r>
            <a:endParaRPr lang="en-US" sz="2400" dirty="0"/>
          </a:p>
          <a:p>
            <a:pPr marL="342900" indent="-342900" algn="l">
              <a:spcAft>
                <a:spcPts val="1600"/>
              </a:spcAft>
              <a:buSzPct val="100000"/>
              <a:buChar char="•"/>
            </a:pPr>
            <a:r>
              <a:rPr lang="en-US" sz="2400" dirty="0">
                <a:solidFill>
                  <a:schemeClr val="tx1"/>
                </a:solidFill>
              </a:rPr>
              <a:t>Later the Society helped her with money, and wrote about her after she died in 1847.</a:t>
            </a:r>
            <a:endParaRPr lang="en-US" sz="2400" dirty="0"/>
          </a:p>
        </p:txBody>
      </p:sp>
      <p:sp>
        <p:nvSpPr>
          <p:cNvPr id="5" name="Discussion card"/>
          <p:cNvSpPr/>
          <p:nvPr/>
        </p:nvSpPr>
        <p:spPr>
          <a:xfrm>
            <a:off x="6858000" y="1463040"/>
            <a:ext cx="4690872" cy="4023360"/>
          </a:xfrm>
          <a:prstGeom prst="roundRect">
            <a:avLst>
              <a:gd name="adj" fmla="val 2727"/>
            </a:avLst>
          </a:prstGeom>
          <a:solidFill>
            <a:schemeClr val="accent3"/>
          </a:solidFill>
          <a:ln/>
        </p:spPr>
        <p:txBody>
          <a:bodyPr wrap="square" lIns="304800" tIns="177800" rIns="304800" bIns="177800" rtlCol="0" anchor="ctr"/>
          <a:lstStyle/>
          <a:p>
            <a:pPr marL="0" indent="0" algn="l">
              <a:spcAft>
                <a:spcPts val="800"/>
              </a:spcAft>
              <a:buNone/>
            </a:pPr>
            <a:r>
              <a:rPr lang="en-US" sz="1600" b="1" dirty="0">
                <a:solidFill>
                  <a:srgbClr val="FBE3D8"/>
                </a:solidFill>
              </a:rPr>
              <a:t>DISCUSS</a:t>
            </a:r>
            <a:endParaRPr lang="en-US" sz="2000" dirty="0"/>
          </a:p>
          <a:p>
            <a:pPr marL="0" indent="0" algn="l">
              <a:buNone/>
            </a:pPr>
            <a:r>
              <a:rPr lang="en-US" sz="3000" b="1" dirty="0">
                <a:solidFill>
                  <a:schemeClr val="bg1"/>
                </a:solidFill>
              </a:rPr>
              <a:t>Why is it important to give credit to the people who find the evidence?</a:t>
            </a:r>
            <a:endParaRPr lang="en-US" sz="20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7F80C03A-35E5-4CC1-CA96-2125D4E3505E}"/>
              </a:ext>
            </a:extLst>
          </p:cNvPr>
          <p:cNvSpPr/>
          <p:nvPr/>
        </p:nvSpPr>
        <p:spPr>
          <a:xfrm>
            <a:off x="6692900" y="1367629"/>
            <a:ext cx="5232400" cy="402336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Mary's legacy</a:t>
            </a:r>
            <a:endParaRPr lang="en-US" sz="3800" dirty="0"/>
          </a:p>
        </p:txBody>
      </p:sp>
      <p:pic>
        <p:nvPicPr>
          <p:cNvPr id="4" name="IMAGE fig-museum (right-click, Change Picture)" descr="Museum hall with a plesiosaur skeleton"/>
          <p:cNvPicPr>
            <a:picLocks noChangeAspect="1"/>
          </p:cNvPicPr>
          <p:nvPr/>
        </p:nvPicPr>
        <p:blipFill>
          <a:blip r:embed="rId3"/>
          <a:srcRect/>
          <a:stretch/>
        </p:blipFill>
        <p:spPr>
          <a:xfrm>
            <a:off x="640080" y="1371600"/>
            <a:ext cx="5852160" cy="4023360"/>
          </a:xfrm>
          <a:prstGeom prst="rect">
            <a:avLst/>
          </a:prstGeom>
        </p:spPr>
      </p:pic>
      <p:sp>
        <p:nvSpPr>
          <p:cNvPr id="6" name="Legacy facts"/>
          <p:cNvSpPr txBox="1"/>
          <p:nvPr/>
        </p:nvSpPr>
        <p:spPr>
          <a:xfrm>
            <a:off x="6893052" y="1971548"/>
            <a:ext cx="4736592" cy="4572000"/>
          </a:xfrm>
          <a:prstGeom prst="rect">
            <a:avLst/>
          </a:prstGeom>
          <a:noFill/>
          <a:ln/>
        </p:spPr>
        <p:txBody>
          <a:bodyPr wrap="square" lIns="0" tIns="0" rIns="0" bIns="0" rtlCol="0" anchor="t"/>
          <a:lstStyle/>
          <a:p>
            <a:pPr marL="342900" indent="-342900" algn="l">
              <a:spcAft>
                <a:spcPts val="1400"/>
              </a:spcAft>
              <a:buSzPct val="100000"/>
              <a:buChar char="•"/>
            </a:pPr>
            <a:r>
              <a:rPr lang="en-US" sz="2200" dirty="0">
                <a:solidFill>
                  <a:schemeClr val="tx1"/>
                </a:solidFill>
              </a:rPr>
              <a:t>Many of her fossils are in the Natural History Museum in London.</a:t>
            </a:r>
            <a:endParaRPr lang="en-US" sz="2200" dirty="0"/>
          </a:p>
          <a:p>
            <a:pPr marL="342900" indent="-342900" algn="l">
              <a:spcAft>
                <a:spcPts val="1400"/>
              </a:spcAft>
              <a:buSzPct val="100000"/>
              <a:buChar char="•"/>
            </a:pPr>
            <a:r>
              <a:rPr lang="en-US" sz="2200" dirty="0">
                <a:solidFill>
                  <a:schemeClr val="tx1"/>
                </a:solidFill>
              </a:rPr>
              <a:t>In 2010 the Royal Society named her one of the ten most influential British women in the history of science.</a:t>
            </a:r>
            <a:endParaRPr lang="en-US" sz="2200" dirty="0"/>
          </a:p>
          <a:p>
            <a:pPr marL="342900" indent="-342900" algn="l">
              <a:spcAft>
                <a:spcPts val="1400"/>
              </a:spcAft>
              <a:buSzPct val="100000"/>
              <a:buChar char="•"/>
            </a:pPr>
            <a:r>
              <a:rPr lang="en-US" sz="2200" dirty="0">
                <a:solidFill>
                  <a:schemeClr val="tx1"/>
                </a:solidFill>
              </a:rPr>
              <a:t>Scientists still find fossils on the Jurassic Coast today.</a:t>
            </a:r>
            <a:endParaRPr lang="en-US" sz="22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15</a:t>
            </a:fld>
            <a:endParaRPr lang="en-US"/>
          </a:p>
        </p:txBody>
      </p:sp>
      <p:pic>
        <p:nvPicPr>
          <p:cNvPr id="7" name="Picture 6">
            <a:extLst>
              <a:ext uri="{FF2B5EF4-FFF2-40B4-BE49-F238E27FC236}">
                <a16:creationId xmlns:a16="http://schemas.microsoft.com/office/drawing/2014/main" id="{129FCDA3-0F99-2E3D-9186-DCF0B4EAB308}"/>
              </a:ext>
            </a:extLst>
          </p:cNvPr>
          <p:cNvPicPr>
            <a:picLocks noChangeAspect="1"/>
          </p:cNvPicPr>
          <p:nvPr/>
        </p:nvPicPr>
        <p:blipFill>
          <a:blip r:embed="rId4"/>
          <a:srcRect l="8686" r="11911"/>
          <a:stretch>
            <a:fillRect/>
          </a:stretch>
        </p:blipFill>
        <p:spPr>
          <a:xfrm>
            <a:off x="640080" y="1367630"/>
            <a:ext cx="5852160" cy="402335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Quick check (1 of 2)</a:t>
            </a:r>
            <a:endParaRPr lang="en-US" sz="3800" dirty="0"/>
          </a:p>
        </p:txBody>
      </p:sp>
      <p:sp>
        <p:nvSpPr>
          <p:cNvPr id="4" name="Question 1"/>
          <p:cNvSpPr/>
          <p:nvPr/>
        </p:nvSpPr>
        <p:spPr>
          <a:xfrm>
            <a:off x="640080" y="1371600"/>
            <a:ext cx="10908792" cy="2286000"/>
          </a:xfrm>
          <a:prstGeom prst="roundRect">
            <a:avLst>
              <a:gd name="adj" fmla="val 4000"/>
            </a:avLst>
          </a:prstGeom>
          <a:solidFill>
            <a:schemeClr val="bg1"/>
          </a:solidFill>
          <a:ln/>
        </p:spPr>
        <p:txBody>
          <a:bodyPr wrap="square" lIns="101600" tIns="279400" rIns="279400" bIns="101600" rtlCol="0" anchor="ctr"/>
          <a:lstStyle/>
          <a:p>
            <a:pPr marL="0" indent="0" algn="l">
              <a:spcAft>
                <a:spcPts val="800"/>
              </a:spcAft>
              <a:buNone/>
            </a:pPr>
            <a:r>
              <a:rPr lang="en-US" sz="2400" b="1" dirty="0">
                <a:solidFill>
                  <a:schemeClr val="tx1"/>
                </a:solidFill>
              </a:rPr>
              <a:t>1.  What is a fossil?</a:t>
            </a:r>
            <a:endParaRPr lang="en-US" sz="2400" dirty="0"/>
          </a:p>
          <a:p>
            <a:pPr marL="0" indent="0" algn="l">
              <a:spcAft>
                <a:spcPts val="300"/>
              </a:spcAft>
              <a:buNone/>
            </a:pPr>
            <a:r>
              <a:rPr lang="en-US" sz="2000" dirty="0">
                <a:solidFill>
                  <a:schemeClr val="tx1"/>
                </a:solidFill>
              </a:rPr>
              <a:t>A.  A living animal found in the sea</a:t>
            </a:r>
            <a:endParaRPr lang="en-US" sz="2400" dirty="0"/>
          </a:p>
          <a:p>
            <a:pPr marL="0" indent="0" algn="l">
              <a:spcAft>
                <a:spcPts val="300"/>
              </a:spcAft>
              <a:buNone/>
            </a:pPr>
            <a:r>
              <a:rPr lang="en-US" sz="2000" dirty="0">
                <a:solidFill>
                  <a:schemeClr val="tx1"/>
                </a:solidFill>
              </a:rPr>
              <a:t>B.  The remains or an impression of a living thing, preserved in rock</a:t>
            </a:r>
            <a:endParaRPr lang="en-US" sz="2400" dirty="0"/>
          </a:p>
          <a:p>
            <a:pPr marL="0" indent="0" algn="l">
              <a:spcAft>
                <a:spcPts val="300"/>
              </a:spcAft>
              <a:buNone/>
            </a:pPr>
            <a:r>
              <a:rPr lang="en-US" sz="2000" dirty="0">
                <a:solidFill>
                  <a:schemeClr val="tx1"/>
                </a:solidFill>
              </a:rPr>
              <a:t>C.  A very old building</a:t>
            </a:r>
            <a:endParaRPr lang="en-US" sz="2400" dirty="0"/>
          </a:p>
          <a:p>
            <a:pPr marL="0" indent="0" algn="l">
              <a:spcAft>
                <a:spcPts val="300"/>
              </a:spcAft>
              <a:buNone/>
            </a:pPr>
            <a:r>
              <a:rPr lang="en-US" sz="2000" dirty="0">
                <a:solidFill>
                  <a:schemeClr val="tx1"/>
                </a:solidFill>
              </a:rPr>
              <a:t>D.  A kind of rock found only in cliffs</a:t>
            </a:r>
            <a:endParaRPr lang="en-US" sz="2400" dirty="0"/>
          </a:p>
        </p:txBody>
      </p:sp>
      <p:sp>
        <p:nvSpPr>
          <p:cNvPr id="5" name="Question 2"/>
          <p:cNvSpPr/>
          <p:nvPr/>
        </p:nvSpPr>
        <p:spPr>
          <a:xfrm>
            <a:off x="640080" y="3840480"/>
            <a:ext cx="10908792" cy="2286000"/>
          </a:xfrm>
          <a:prstGeom prst="roundRect">
            <a:avLst>
              <a:gd name="adj" fmla="val 4000"/>
            </a:avLst>
          </a:prstGeom>
          <a:solidFill>
            <a:schemeClr val="bg1"/>
          </a:solidFill>
          <a:ln/>
        </p:spPr>
        <p:txBody>
          <a:bodyPr wrap="square" lIns="101600" tIns="279400" rIns="279400" bIns="101600" rtlCol="0" anchor="ctr"/>
          <a:lstStyle/>
          <a:p>
            <a:pPr marL="0" indent="0" algn="l">
              <a:spcAft>
                <a:spcPts val="800"/>
              </a:spcAft>
              <a:buNone/>
            </a:pPr>
            <a:r>
              <a:rPr lang="en-US" sz="2400" b="1" dirty="0">
                <a:solidFill>
                  <a:schemeClr val="tx1"/>
                </a:solidFill>
              </a:rPr>
              <a:t>2.  In a stack of undisturbed rock layers, where is the oldest layer?</a:t>
            </a:r>
            <a:endParaRPr lang="en-US" sz="2400" dirty="0"/>
          </a:p>
          <a:p>
            <a:pPr marL="0" indent="0" algn="l">
              <a:spcAft>
                <a:spcPts val="300"/>
              </a:spcAft>
              <a:buNone/>
            </a:pPr>
            <a:r>
              <a:rPr lang="en-US" sz="2000" dirty="0">
                <a:solidFill>
                  <a:schemeClr val="tx1"/>
                </a:solidFill>
              </a:rPr>
              <a:t>A.  At the top</a:t>
            </a:r>
            <a:endParaRPr lang="en-US" sz="2400" dirty="0"/>
          </a:p>
          <a:p>
            <a:pPr marL="0" indent="0" algn="l">
              <a:spcAft>
                <a:spcPts val="300"/>
              </a:spcAft>
              <a:buNone/>
            </a:pPr>
            <a:r>
              <a:rPr lang="en-US" sz="2000" dirty="0">
                <a:solidFill>
                  <a:schemeClr val="tx1"/>
                </a:solidFill>
              </a:rPr>
              <a:t>B.  In the middle</a:t>
            </a:r>
            <a:endParaRPr lang="en-US" sz="2400" dirty="0"/>
          </a:p>
          <a:p>
            <a:pPr marL="0" indent="0" algn="l">
              <a:spcAft>
                <a:spcPts val="300"/>
              </a:spcAft>
              <a:buNone/>
            </a:pPr>
            <a:r>
              <a:rPr lang="en-US" sz="2000" dirty="0">
                <a:solidFill>
                  <a:schemeClr val="tx1"/>
                </a:solidFill>
              </a:rPr>
              <a:t>C.  It depends on the color</a:t>
            </a:r>
            <a:endParaRPr lang="en-US" sz="2400" dirty="0"/>
          </a:p>
          <a:p>
            <a:pPr marL="0" indent="0" algn="l">
              <a:spcAft>
                <a:spcPts val="300"/>
              </a:spcAft>
              <a:buNone/>
            </a:pPr>
            <a:r>
              <a:rPr lang="en-US" sz="2000" dirty="0">
                <a:solidFill>
                  <a:schemeClr val="tx1"/>
                </a:solidFill>
              </a:rPr>
              <a:t>D.  At the bottom</a:t>
            </a:r>
            <a:endParaRPr lang="en-US" sz="24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Quick check (2 of 2)</a:t>
            </a:r>
            <a:endParaRPr lang="en-US" sz="3800" dirty="0"/>
          </a:p>
        </p:txBody>
      </p:sp>
      <p:sp>
        <p:nvSpPr>
          <p:cNvPr id="4" name="Question 3"/>
          <p:cNvSpPr/>
          <p:nvPr/>
        </p:nvSpPr>
        <p:spPr>
          <a:xfrm>
            <a:off x="640080" y="1371600"/>
            <a:ext cx="10908792" cy="2286000"/>
          </a:xfrm>
          <a:prstGeom prst="roundRect">
            <a:avLst>
              <a:gd name="adj" fmla="val 4000"/>
            </a:avLst>
          </a:prstGeom>
          <a:solidFill>
            <a:schemeClr val="bg1"/>
          </a:solidFill>
          <a:ln/>
        </p:spPr>
        <p:txBody>
          <a:bodyPr wrap="square" lIns="101600" tIns="279400" rIns="279400" bIns="101600" rtlCol="0" anchor="ctr"/>
          <a:lstStyle/>
          <a:p>
            <a:pPr marL="0" indent="0" algn="l">
              <a:spcAft>
                <a:spcPts val="800"/>
              </a:spcAft>
              <a:buNone/>
            </a:pPr>
            <a:r>
              <a:rPr lang="en-US" sz="2400" b="1" dirty="0">
                <a:solidFill>
                  <a:schemeClr val="tx1"/>
                </a:solidFill>
              </a:rPr>
              <a:t>3.  Shell fossils are found high in a cliff. What is the best inference?</a:t>
            </a:r>
            <a:endParaRPr lang="en-US" sz="2400" dirty="0"/>
          </a:p>
          <a:p>
            <a:pPr marL="0" indent="0" algn="l">
              <a:spcAft>
                <a:spcPts val="300"/>
              </a:spcAft>
              <a:buNone/>
            </a:pPr>
            <a:r>
              <a:rPr lang="en-US" sz="2000" dirty="0">
                <a:solidFill>
                  <a:schemeClr val="tx1"/>
                </a:solidFill>
              </a:rPr>
              <a:t>A.  Someone dropped them there</a:t>
            </a:r>
            <a:endParaRPr lang="en-US" sz="2400" dirty="0"/>
          </a:p>
          <a:p>
            <a:pPr marL="0" indent="0" algn="l">
              <a:spcAft>
                <a:spcPts val="300"/>
              </a:spcAft>
              <a:buNone/>
            </a:pPr>
            <a:r>
              <a:rPr lang="en-US" sz="2000" dirty="0">
                <a:solidFill>
                  <a:schemeClr val="tx1"/>
                </a:solidFill>
              </a:rPr>
              <a:t>B.  The shells fell from the sky</a:t>
            </a:r>
            <a:endParaRPr lang="en-US" sz="2400" dirty="0"/>
          </a:p>
          <a:p>
            <a:pPr marL="0" indent="0" algn="l">
              <a:spcAft>
                <a:spcPts val="300"/>
              </a:spcAft>
              <a:buNone/>
            </a:pPr>
            <a:r>
              <a:rPr lang="en-US" sz="2000" dirty="0">
                <a:solidFill>
                  <a:schemeClr val="tx1"/>
                </a:solidFill>
              </a:rPr>
              <a:t>C.  The cliff was once under the sea</a:t>
            </a:r>
            <a:endParaRPr lang="en-US" sz="2400" dirty="0"/>
          </a:p>
          <a:p>
            <a:pPr marL="0" indent="0" algn="l">
              <a:spcAft>
                <a:spcPts val="300"/>
              </a:spcAft>
              <a:buNone/>
            </a:pPr>
            <a:r>
              <a:rPr lang="en-US" sz="2000" dirty="0">
                <a:solidFill>
                  <a:schemeClr val="tx1"/>
                </a:solidFill>
              </a:rPr>
              <a:t>D.  The shells grew in the rock</a:t>
            </a:r>
            <a:endParaRPr lang="en-US" sz="2400" dirty="0"/>
          </a:p>
        </p:txBody>
      </p:sp>
      <p:sp>
        <p:nvSpPr>
          <p:cNvPr id="5" name="Question 4"/>
          <p:cNvSpPr/>
          <p:nvPr/>
        </p:nvSpPr>
        <p:spPr>
          <a:xfrm>
            <a:off x="640080" y="3840480"/>
            <a:ext cx="10908792" cy="2286000"/>
          </a:xfrm>
          <a:prstGeom prst="roundRect">
            <a:avLst>
              <a:gd name="adj" fmla="val 4000"/>
            </a:avLst>
          </a:prstGeom>
          <a:solidFill>
            <a:schemeClr val="bg1"/>
          </a:solidFill>
          <a:ln/>
        </p:spPr>
        <p:txBody>
          <a:bodyPr wrap="square" lIns="101600" tIns="279400" rIns="279400" bIns="101600" rtlCol="0" anchor="ctr"/>
          <a:lstStyle/>
          <a:p>
            <a:pPr marL="0" indent="0" algn="l">
              <a:spcAft>
                <a:spcPts val="800"/>
              </a:spcAft>
              <a:buNone/>
            </a:pPr>
            <a:r>
              <a:rPr lang="en-US" sz="2400" b="1" dirty="0">
                <a:solidFill>
                  <a:schemeClr val="tx1"/>
                </a:solidFill>
              </a:rPr>
              <a:t>4.  Which of these is an observation?</a:t>
            </a:r>
            <a:endParaRPr lang="en-US" sz="2400" dirty="0"/>
          </a:p>
          <a:p>
            <a:pPr marL="0" indent="0" algn="l">
              <a:spcAft>
                <a:spcPts val="300"/>
              </a:spcAft>
              <a:buNone/>
            </a:pPr>
            <a:r>
              <a:rPr lang="en-US" sz="2000" dirty="0">
                <a:solidFill>
                  <a:schemeClr val="tx1"/>
                </a:solidFill>
              </a:rPr>
              <a:t>A.  The sea covered the cliff long ago</a:t>
            </a:r>
            <a:endParaRPr lang="en-US" sz="2400" dirty="0"/>
          </a:p>
          <a:p>
            <a:pPr marL="0" indent="0" algn="l">
              <a:spcAft>
                <a:spcPts val="300"/>
              </a:spcAft>
              <a:buNone/>
            </a:pPr>
            <a:r>
              <a:rPr lang="en-US" sz="2000" dirty="0">
                <a:solidFill>
                  <a:schemeClr val="tx1"/>
                </a:solidFill>
              </a:rPr>
              <a:t>B.  The fossil is curled like a spiral</a:t>
            </a:r>
            <a:endParaRPr lang="en-US" sz="2400" dirty="0"/>
          </a:p>
          <a:p>
            <a:pPr marL="0" indent="0" algn="l">
              <a:spcAft>
                <a:spcPts val="300"/>
              </a:spcAft>
              <a:buNone/>
            </a:pPr>
            <a:r>
              <a:rPr lang="en-US" sz="2000" dirty="0">
                <a:solidFill>
                  <a:schemeClr val="tx1"/>
                </a:solidFill>
              </a:rPr>
              <a:t>C.  The animal was a good swimmer</a:t>
            </a:r>
            <a:endParaRPr lang="en-US" sz="2400" dirty="0"/>
          </a:p>
          <a:p>
            <a:pPr marL="0" indent="0" algn="l">
              <a:spcAft>
                <a:spcPts val="300"/>
              </a:spcAft>
              <a:buNone/>
            </a:pPr>
            <a:r>
              <a:rPr lang="en-US" sz="2000" dirty="0">
                <a:solidFill>
                  <a:schemeClr val="tx1"/>
                </a:solidFill>
              </a:rPr>
              <a:t>D.  This layer is the oldest</a:t>
            </a:r>
            <a:endParaRPr lang="en-US" sz="24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Exit ticket: claim, evidence, reasoning</a:t>
            </a:r>
            <a:endParaRPr lang="en-US" sz="3800" dirty="0"/>
          </a:p>
        </p:txBody>
      </p:sp>
      <p:sp>
        <p:nvSpPr>
          <p:cNvPr id="4" name="Exit prompt"/>
          <p:cNvSpPr txBox="1"/>
          <p:nvPr/>
        </p:nvSpPr>
        <p:spPr>
          <a:xfrm>
            <a:off x="640080" y="1280160"/>
            <a:ext cx="10908792" cy="640080"/>
          </a:xfrm>
          <a:prstGeom prst="rect">
            <a:avLst/>
          </a:prstGeom>
          <a:noFill/>
          <a:ln/>
        </p:spPr>
        <p:txBody>
          <a:bodyPr wrap="square" lIns="0" tIns="0" rIns="0" bIns="0" rtlCol="0" anchor="t"/>
          <a:lstStyle/>
          <a:p>
            <a:pPr marL="0" indent="0" algn="l">
              <a:buNone/>
            </a:pPr>
            <a:r>
              <a:rPr lang="en-US" sz="2800" b="1" dirty="0">
                <a:solidFill>
                  <a:schemeClr val="tx1"/>
                </a:solidFill>
              </a:rPr>
              <a:t>A scientist finds shell fossils in a cliff far from the sea.</a:t>
            </a:r>
            <a:endParaRPr lang="en-US" sz="2800" dirty="0"/>
          </a:p>
        </p:txBody>
      </p:sp>
      <p:sp>
        <p:nvSpPr>
          <p:cNvPr id="5" name="CLAIM frame"/>
          <p:cNvSpPr/>
          <p:nvPr/>
        </p:nvSpPr>
        <p:spPr>
          <a:xfrm>
            <a:off x="640080" y="2377440"/>
            <a:ext cx="3474720" cy="2834640"/>
          </a:xfrm>
          <a:prstGeom prst="roundRect">
            <a:avLst>
              <a:gd name="adj" fmla="val 3871"/>
            </a:avLst>
          </a:prstGeom>
          <a:solidFill>
            <a:schemeClr val="bg2"/>
          </a:solidFill>
          <a:ln/>
        </p:spPr>
        <p:txBody>
          <a:bodyPr wrap="square" lIns="254000" tIns="228600" rIns="254000" bIns="177800" rtlCol="0" anchor="t"/>
          <a:lstStyle/>
          <a:p>
            <a:pPr marL="0" indent="0" algn="l">
              <a:spcAft>
                <a:spcPts val="1400"/>
              </a:spcAft>
              <a:buNone/>
            </a:pPr>
            <a:r>
              <a:rPr lang="en-US" sz="2600" b="1" dirty="0">
                <a:solidFill>
                  <a:schemeClr val="accent1"/>
                </a:solidFill>
              </a:rPr>
              <a:t>CLAIM</a:t>
            </a:r>
            <a:endParaRPr lang="en-US" sz="2000" dirty="0"/>
          </a:p>
          <a:p>
            <a:pPr marL="0" indent="0" algn="l">
              <a:buNone/>
            </a:pPr>
            <a:r>
              <a:rPr lang="en-US" sz="2800" i="1" dirty="0">
                <a:solidFill>
                  <a:schemeClr val="tx1"/>
                </a:solidFill>
              </a:rPr>
              <a:t>I think this place was once ______.</a:t>
            </a:r>
            <a:endParaRPr lang="en-US" sz="2000" dirty="0"/>
          </a:p>
        </p:txBody>
      </p:sp>
      <p:sp>
        <p:nvSpPr>
          <p:cNvPr id="6" name="EVIDENCE frame"/>
          <p:cNvSpPr/>
          <p:nvPr/>
        </p:nvSpPr>
        <p:spPr>
          <a:xfrm>
            <a:off x="4357116" y="2377440"/>
            <a:ext cx="3474720" cy="2834640"/>
          </a:xfrm>
          <a:prstGeom prst="roundRect">
            <a:avLst>
              <a:gd name="adj" fmla="val 3871"/>
            </a:avLst>
          </a:prstGeom>
          <a:solidFill>
            <a:schemeClr val="bg2"/>
          </a:solidFill>
          <a:ln/>
        </p:spPr>
        <p:txBody>
          <a:bodyPr wrap="square" lIns="254000" tIns="228600" rIns="254000" bIns="177800" rtlCol="0" anchor="t"/>
          <a:lstStyle/>
          <a:p>
            <a:pPr marL="0" indent="0" algn="l">
              <a:spcAft>
                <a:spcPts val="1400"/>
              </a:spcAft>
              <a:buNone/>
            </a:pPr>
            <a:r>
              <a:rPr lang="en-US" sz="2600" b="1" dirty="0">
                <a:solidFill>
                  <a:schemeClr val="accent2"/>
                </a:solidFill>
              </a:rPr>
              <a:t>EVIDENCE</a:t>
            </a:r>
            <a:endParaRPr lang="en-US" sz="2000" dirty="0"/>
          </a:p>
          <a:p>
            <a:pPr marL="0" indent="0" algn="l">
              <a:buNone/>
            </a:pPr>
            <a:r>
              <a:rPr lang="en-US" sz="2800" i="1" dirty="0">
                <a:solidFill>
                  <a:schemeClr val="tx1"/>
                </a:solidFill>
              </a:rPr>
              <a:t>I observed ______.</a:t>
            </a:r>
            <a:endParaRPr lang="en-US" sz="2000" dirty="0"/>
          </a:p>
        </p:txBody>
      </p:sp>
      <p:sp>
        <p:nvSpPr>
          <p:cNvPr id="7" name="REASONING frame"/>
          <p:cNvSpPr/>
          <p:nvPr/>
        </p:nvSpPr>
        <p:spPr>
          <a:xfrm>
            <a:off x="8074152" y="2377440"/>
            <a:ext cx="3474720" cy="2834640"/>
          </a:xfrm>
          <a:prstGeom prst="roundRect">
            <a:avLst>
              <a:gd name="adj" fmla="val 3871"/>
            </a:avLst>
          </a:prstGeom>
          <a:solidFill>
            <a:schemeClr val="bg2"/>
          </a:solidFill>
          <a:ln/>
        </p:spPr>
        <p:txBody>
          <a:bodyPr wrap="square" lIns="254000" tIns="228600" rIns="254000" bIns="177800" rtlCol="0" anchor="t"/>
          <a:lstStyle/>
          <a:p>
            <a:pPr marL="0" indent="0" algn="l">
              <a:spcAft>
                <a:spcPts val="1400"/>
              </a:spcAft>
              <a:buNone/>
            </a:pPr>
            <a:r>
              <a:rPr lang="en-US" sz="2600" b="1" dirty="0">
                <a:solidFill>
                  <a:schemeClr val="accent3"/>
                </a:solidFill>
              </a:rPr>
              <a:t>REASONING</a:t>
            </a:r>
            <a:endParaRPr lang="en-US" sz="2000" dirty="0"/>
          </a:p>
          <a:p>
            <a:pPr marL="0" indent="0" algn="l">
              <a:buNone/>
            </a:pPr>
            <a:r>
              <a:rPr lang="en-US" sz="2800" i="1" dirty="0">
                <a:solidFill>
                  <a:schemeClr val="tx1"/>
                </a:solidFill>
              </a:rPr>
              <a:t>This supports my claim because ______.</a:t>
            </a:r>
            <a:endParaRPr lang="en-US" sz="2000" dirty="0"/>
          </a:p>
        </p:txBody>
      </p:sp>
      <p:sp>
        <p:nvSpPr>
          <p:cNvPr id="8" name="Exit instruction"/>
          <p:cNvSpPr txBox="1"/>
          <p:nvPr/>
        </p:nvSpPr>
        <p:spPr>
          <a:xfrm>
            <a:off x="640080" y="5532120"/>
            <a:ext cx="10908792" cy="457200"/>
          </a:xfrm>
          <a:prstGeom prst="rect">
            <a:avLst/>
          </a:prstGeom>
          <a:noFill/>
          <a:ln/>
        </p:spPr>
        <p:txBody>
          <a:bodyPr wrap="square" lIns="0" tIns="0" rIns="0" bIns="0" rtlCol="0" anchor="t"/>
          <a:lstStyle/>
          <a:p>
            <a:pPr marL="0" indent="0" algn="l">
              <a:buNone/>
            </a:pPr>
            <a:r>
              <a:rPr lang="en-US" sz="2200" dirty="0">
                <a:solidFill>
                  <a:schemeClr val="tx2"/>
                </a:solidFill>
              </a:rPr>
              <a:t>Write 2 to 3 sentences. Use the words fossil, evidence, and observation.</a:t>
            </a:r>
            <a:endParaRPr lang="en-US" sz="22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640080" y="411480"/>
            <a:ext cx="10908792" cy="777240"/>
          </a:xfrm>
          <a:prstGeom prst="rect">
            <a:avLst/>
          </a:prstGeom>
          <a:noFill/>
          <a:ln/>
        </p:spPr>
        <p:txBody>
          <a:bodyPr wrap="square" lIns="0" tIns="0" rIns="0" bIns="0" rtlCol="0" anchor="t"/>
          <a:lstStyle/>
          <a:p>
            <a:pPr marL="0" indent="0" algn="l">
              <a:buNone/>
            </a:pPr>
            <a:r>
              <a:rPr lang="en-US" sz="3800" b="1" dirty="0">
                <a:solidFill>
                  <a:schemeClr val="tx1"/>
                </a:solidFill>
              </a:rPr>
              <a:t>Word wall</a:t>
            </a:r>
            <a:endParaRPr lang="en-US" sz="3800" dirty="0"/>
          </a:p>
        </p:txBody>
      </p:sp>
      <p:sp>
        <p:nvSpPr>
          <p:cNvPr id="4" name="Word fossil"/>
          <p:cNvSpPr/>
          <p:nvPr/>
        </p:nvSpPr>
        <p:spPr>
          <a:xfrm>
            <a:off x="640080" y="1417320"/>
            <a:ext cx="2560320" cy="2194560"/>
          </a:xfrm>
          <a:prstGeom prst="roundRect">
            <a:avLst>
              <a:gd name="adj" fmla="val 5000"/>
            </a:avLst>
          </a:prstGeom>
          <a:solidFill>
            <a:schemeClr val="bg2"/>
          </a:solidFill>
          <a:ln/>
        </p:spPr>
        <p:txBody>
          <a:bodyPr wrap="square" lIns="177800" tIns="177800" rIns="177800" bIns="127000" rtlCol="0" anchor="t"/>
          <a:lstStyle/>
          <a:p>
            <a:pPr marL="0" indent="0" algn="l">
              <a:spcAft>
                <a:spcPts val="800"/>
              </a:spcAft>
              <a:buNone/>
            </a:pPr>
            <a:r>
              <a:rPr lang="en-US" sz="2600" b="1" dirty="0">
                <a:solidFill>
                  <a:schemeClr val="accent3"/>
                </a:solidFill>
              </a:rPr>
              <a:t>fossil</a:t>
            </a:r>
            <a:endParaRPr lang="en-US" sz="2000" dirty="0"/>
          </a:p>
          <a:p>
            <a:pPr marL="0" indent="0" algn="l">
              <a:buNone/>
            </a:pPr>
            <a:r>
              <a:rPr lang="en-US" sz="1800" dirty="0">
                <a:solidFill>
                  <a:schemeClr val="tx1"/>
                </a:solidFill>
              </a:rPr>
              <a:t>the remains or an impression of a living thing, preserved in rock</a:t>
            </a:r>
            <a:endParaRPr lang="en-US" sz="2000" dirty="0"/>
          </a:p>
        </p:txBody>
      </p:sp>
      <p:sp>
        <p:nvSpPr>
          <p:cNvPr id="5" name="Word sediment"/>
          <p:cNvSpPr/>
          <p:nvPr/>
        </p:nvSpPr>
        <p:spPr>
          <a:xfrm>
            <a:off x="3422599" y="1417320"/>
            <a:ext cx="2560320" cy="2194560"/>
          </a:xfrm>
          <a:prstGeom prst="roundRect">
            <a:avLst>
              <a:gd name="adj" fmla="val 5000"/>
            </a:avLst>
          </a:prstGeom>
          <a:solidFill>
            <a:schemeClr val="bg2"/>
          </a:solidFill>
          <a:ln/>
        </p:spPr>
        <p:txBody>
          <a:bodyPr wrap="square" lIns="177800" tIns="177800" rIns="177800" bIns="127000" rtlCol="0" anchor="t"/>
          <a:lstStyle/>
          <a:p>
            <a:pPr marL="0" indent="0" algn="l">
              <a:spcAft>
                <a:spcPts val="800"/>
              </a:spcAft>
              <a:buNone/>
            </a:pPr>
            <a:r>
              <a:rPr lang="en-US" sz="2600" b="1" dirty="0">
                <a:solidFill>
                  <a:schemeClr val="accent3"/>
                </a:solidFill>
              </a:rPr>
              <a:t>sediment</a:t>
            </a:r>
            <a:endParaRPr lang="en-US" sz="2000" dirty="0"/>
          </a:p>
          <a:p>
            <a:pPr marL="0" indent="0" algn="l">
              <a:buNone/>
            </a:pPr>
            <a:r>
              <a:rPr lang="en-US" sz="1800" dirty="0">
                <a:solidFill>
                  <a:schemeClr val="tx1"/>
                </a:solidFill>
              </a:rPr>
              <a:t>very small pieces of rock, like sand and mud</a:t>
            </a:r>
            <a:endParaRPr lang="en-US" sz="2000" dirty="0"/>
          </a:p>
        </p:txBody>
      </p:sp>
      <p:sp>
        <p:nvSpPr>
          <p:cNvPr id="6" name="Word layer"/>
          <p:cNvSpPr/>
          <p:nvPr/>
        </p:nvSpPr>
        <p:spPr>
          <a:xfrm>
            <a:off x="6205118" y="1417320"/>
            <a:ext cx="2560320" cy="2194560"/>
          </a:xfrm>
          <a:prstGeom prst="roundRect">
            <a:avLst>
              <a:gd name="adj" fmla="val 5000"/>
            </a:avLst>
          </a:prstGeom>
          <a:solidFill>
            <a:schemeClr val="bg2"/>
          </a:solidFill>
          <a:ln/>
        </p:spPr>
        <p:txBody>
          <a:bodyPr wrap="square" lIns="177800" tIns="177800" rIns="177800" bIns="127000" rtlCol="0" anchor="t"/>
          <a:lstStyle/>
          <a:p>
            <a:pPr marL="0" indent="0" algn="l">
              <a:spcAft>
                <a:spcPts val="800"/>
              </a:spcAft>
              <a:buNone/>
            </a:pPr>
            <a:r>
              <a:rPr lang="en-US" sz="2600" b="1" dirty="0">
                <a:solidFill>
                  <a:schemeClr val="accent3"/>
                </a:solidFill>
              </a:rPr>
              <a:t>layer</a:t>
            </a:r>
            <a:endParaRPr lang="en-US" sz="2000" dirty="0"/>
          </a:p>
          <a:p>
            <a:pPr marL="0" indent="0" algn="l">
              <a:buNone/>
            </a:pPr>
            <a:r>
              <a:rPr lang="en-US" sz="1800" dirty="0">
                <a:solidFill>
                  <a:schemeClr val="tx1"/>
                </a:solidFill>
              </a:rPr>
              <a:t>one level in a stack of rock</a:t>
            </a:r>
            <a:endParaRPr lang="en-US" sz="2000" dirty="0"/>
          </a:p>
        </p:txBody>
      </p:sp>
      <p:sp>
        <p:nvSpPr>
          <p:cNvPr id="7" name="Word evidence"/>
          <p:cNvSpPr/>
          <p:nvPr/>
        </p:nvSpPr>
        <p:spPr>
          <a:xfrm>
            <a:off x="8987638" y="1417320"/>
            <a:ext cx="2560320" cy="2194560"/>
          </a:xfrm>
          <a:prstGeom prst="roundRect">
            <a:avLst>
              <a:gd name="adj" fmla="val 5000"/>
            </a:avLst>
          </a:prstGeom>
          <a:solidFill>
            <a:schemeClr val="bg2"/>
          </a:solidFill>
          <a:ln/>
        </p:spPr>
        <p:txBody>
          <a:bodyPr wrap="square" lIns="177800" tIns="177800" rIns="177800" bIns="127000" rtlCol="0" anchor="t"/>
          <a:lstStyle/>
          <a:p>
            <a:pPr marL="0" indent="0" algn="l">
              <a:spcAft>
                <a:spcPts val="800"/>
              </a:spcAft>
              <a:buNone/>
            </a:pPr>
            <a:r>
              <a:rPr lang="en-US" sz="2600" b="1" dirty="0">
                <a:solidFill>
                  <a:schemeClr val="accent3"/>
                </a:solidFill>
              </a:rPr>
              <a:t>evidence</a:t>
            </a:r>
            <a:endParaRPr lang="en-US" sz="2000" dirty="0"/>
          </a:p>
          <a:p>
            <a:pPr marL="0" indent="0" algn="l">
              <a:buNone/>
            </a:pPr>
            <a:r>
              <a:rPr lang="en-US" sz="1800" dirty="0">
                <a:solidFill>
                  <a:schemeClr val="tx1"/>
                </a:solidFill>
              </a:rPr>
              <a:t>facts or observations that support an idea</a:t>
            </a:r>
            <a:endParaRPr lang="en-US" sz="2000" dirty="0"/>
          </a:p>
        </p:txBody>
      </p:sp>
      <p:sp>
        <p:nvSpPr>
          <p:cNvPr id="8" name="Word observation"/>
          <p:cNvSpPr/>
          <p:nvPr/>
        </p:nvSpPr>
        <p:spPr>
          <a:xfrm>
            <a:off x="640080" y="3794760"/>
            <a:ext cx="2560320" cy="2194560"/>
          </a:xfrm>
          <a:prstGeom prst="roundRect">
            <a:avLst>
              <a:gd name="adj" fmla="val 5000"/>
            </a:avLst>
          </a:prstGeom>
          <a:solidFill>
            <a:schemeClr val="bg2"/>
          </a:solidFill>
          <a:ln/>
        </p:spPr>
        <p:txBody>
          <a:bodyPr wrap="square" lIns="177800" tIns="177800" rIns="177800" bIns="127000" rtlCol="0" anchor="t"/>
          <a:lstStyle/>
          <a:p>
            <a:pPr marL="0" indent="0" algn="l">
              <a:spcAft>
                <a:spcPts val="800"/>
              </a:spcAft>
              <a:buNone/>
            </a:pPr>
            <a:r>
              <a:rPr lang="en-US" sz="2600" b="1" dirty="0">
                <a:solidFill>
                  <a:schemeClr val="accent3"/>
                </a:solidFill>
              </a:rPr>
              <a:t>observation</a:t>
            </a:r>
            <a:endParaRPr lang="en-US" sz="2000" dirty="0"/>
          </a:p>
          <a:p>
            <a:pPr marL="0" indent="0" algn="l">
              <a:buNone/>
            </a:pPr>
            <a:r>
              <a:rPr lang="en-US" sz="1800" dirty="0">
                <a:solidFill>
                  <a:schemeClr val="tx1"/>
                </a:solidFill>
              </a:rPr>
              <a:t>something you see, measure, or count</a:t>
            </a:r>
            <a:endParaRPr lang="en-US" sz="2000" dirty="0"/>
          </a:p>
        </p:txBody>
      </p:sp>
      <p:sp>
        <p:nvSpPr>
          <p:cNvPr id="9" name="Word inference"/>
          <p:cNvSpPr/>
          <p:nvPr/>
        </p:nvSpPr>
        <p:spPr>
          <a:xfrm>
            <a:off x="3422599" y="3794760"/>
            <a:ext cx="2560320" cy="2194560"/>
          </a:xfrm>
          <a:prstGeom prst="roundRect">
            <a:avLst>
              <a:gd name="adj" fmla="val 5000"/>
            </a:avLst>
          </a:prstGeom>
          <a:solidFill>
            <a:schemeClr val="bg2"/>
          </a:solidFill>
          <a:ln/>
        </p:spPr>
        <p:txBody>
          <a:bodyPr wrap="square" lIns="177800" tIns="177800" rIns="177800" bIns="127000" rtlCol="0" anchor="t"/>
          <a:lstStyle/>
          <a:p>
            <a:pPr marL="0" indent="0" algn="l">
              <a:spcAft>
                <a:spcPts val="800"/>
              </a:spcAft>
              <a:buNone/>
            </a:pPr>
            <a:r>
              <a:rPr lang="en-US" sz="2600" b="1" dirty="0">
                <a:solidFill>
                  <a:schemeClr val="accent3"/>
                </a:solidFill>
              </a:rPr>
              <a:t>inference</a:t>
            </a:r>
            <a:endParaRPr lang="en-US" sz="2000" dirty="0"/>
          </a:p>
          <a:p>
            <a:pPr marL="0" indent="0" algn="l">
              <a:buNone/>
            </a:pPr>
            <a:r>
              <a:rPr lang="en-US" sz="1800" dirty="0">
                <a:solidFill>
                  <a:schemeClr val="tx1"/>
                </a:solidFill>
              </a:rPr>
              <a:t>an explanation based on evidence</a:t>
            </a:r>
            <a:endParaRPr lang="en-US" sz="2000" dirty="0"/>
          </a:p>
        </p:txBody>
      </p:sp>
      <p:sp>
        <p:nvSpPr>
          <p:cNvPr id="10" name="Word paleontologist"/>
          <p:cNvSpPr/>
          <p:nvPr/>
        </p:nvSpPr>
        <p:spPr>
          <a:xfrm>
            <a:off x="6205118" y="3794760"/>
            <a:ext cx="2560320" cy="2194560"/>
          </a:xfrm>
          <a:prstGeom prst="roundRect">
            <a:avLst>
              <a:gd name="adj" fmla="val 5000"/>
            </a:avLst>
          </a:prstGeom>
          <a:solidFill>
            <a:schemeClr val="bg2"/>
          </a:solidFill>
          <a:ln/>
        </p:spPr>
        <p:txBody>
          <a:bodyPr wrap="square" lIns="177800" tIns="177800" rIns="177800" bIns="127000" rtlCol="0" anchor="t"/>
          <a:lstStyle/>
          <a:p>
            <a:pPr marL="0" indent="0" algn="l">
              <a:spcAft>
                <a:spcPts val="800"/>
              </a:spcAft>
              <a:buNone/>
            </a:pPr>
            <a:r>
              <a:rPr lang="en-US" sz="2600" b="1" dirty="0">
                <a:solidFill>
                  <a:schemeClr val="accent3"/>
                </a:solidFill>
              </a:rPr>
              <a:t>paleontologist</a:t>
            </a:r>
            <a:endParaRPr lang="en-US" sz="2000" dirty="0"/>
          </a:p>
          <a:p>
            <a:pPr marL="0" indent="0" algn="l">
              <a:buNone/>
            </a:pPr>
            <a:r>
              <a:rPr lang="en-US" sz="1800" dirty="0">
                <a:solidFill>
                  <a:schemeClr val="tx1"/>
                </a:solidFill>
              </a:rPr>
              <a:t>a scientist who studies fossils</a:t>
            </a:r>
            <a:endParaRPr lang="en-US" sz="2000" dirty="0"/>
          </a:p>
        </p:txBody>
      </p:sp>
      <p:sp>
        <p:nvSpPr>
          <p:cNvPr id="11" name="Word marine"/>
          <p:cNvSpPr/>
          <p:nvPr/>
        </p:nvSpPr>
        <p:spPr>
          <a:xfrm>
            <a:off x="8987638" y="3794760"/>
            <a:ext cx="2560320" cy="2194560"/>
          </a:xfrm>
          <a:prstGeom prst="roundRect">
            <a:avLst>
              <a:gd name="adj" fmla="val 5000"/>
            </a:avLst>
          </a:prstGeom>
          <a:solidFill>
            <a:schemeClr val="bg2"/>
          </a:solidFill>
          <a:ln/>
        </p:spPr>
        <p:txBody>
          <a:bodyPr wrap="square" lIns="177800" tIns="177800" rIns="177800" bIns="127000" rtlCol="0" anchor="t"/>
          <a:lstStyle/>
          <a:p>
            <a:pPr marL="0" indent="0" algn="l">
              <a:spcAft>
                <a:spcPts val="800"/>
              </a:spcAft>
              <a:buNone/>
            </a:pPr>
            <a:r>
              <a:rPr lang="en-US" sz="2600" b="1" dirty="0">
                <a:solidFill>
                  <a:schemeClr val="accent3"/>
                </a:solidFill>
              </a:rPr>
              <a:t>marine</a:t>
            </a:r>
            <a:endParaRPr lang="en-US" sz="2000" dirty="0"/>
          </a:p>
          <a:p>
            <a:pPr marL="0" indent="0" algn="l">
              <a:buNone/>
            </a:pPr>
            <a:r>
              <a:rPr lang="en-US" sz="1800" dirty="0">
                <a:solidFill>
                  <a:schemeClr val="tx1"/>
                </a:solidFill>
              </a:rPr>
              <a:t>living in or coming from the sea</a:t>
            </a:r>
            <a:endParaRPr lang="en-US" sz="20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C973582-86A0-C9E0-655A-5F0A8E00463F}"/>
              </a:ext>
            </a:extLst>
          </p:cNvPr>
          <p:cNvSpPr/>
          <p:nvPr/>
        </p:nvSpPr>
        <p:spPr>
          <a:xfrm>
            <a:off x="76200" y="983183"/>
            <a:ext cx="11963400" cy="537189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2"/>
          <p:cNvSpPr>
            <a:spLocks noGrp="1"/>
          </p:cNvSpPr>
          <p:nvPr>
            <p:ph type="title" idx="102" hasCustomPrompt="1"/>
          </p:nvPr>
        </p:nvSpPr>
        <p:spPr>
          <a:xfrm>
            <a:off x="640080" y="271780"/>
            <a:ext cx="8229600" cy="777240"/>
          </a:xfrm>
          <a:prstGeom prst="rect">
            <a:avLst/>
          </a:prstGeom>
          <a:noFill/>
          <a:ln/>
        </p:spPr>
        <p:txBody>
          <a:bodyPr wrap="square" lIns="0" tIns="0" rIns="0" bIns="0" rtlCol="0" anchor="t"/>
          <a:lstStyle/>
          <a:p>
            <a:pPr marL="0" indent="0" algn="l">
              <a:buNone/>
            </a:pPr>
            <a:r>
              <a:rPr lang="en-US" sz="3600" b="1" dirty="0">
                <a:solidFill>
                  <a:schemeClr val="tx1"/>
                </a:solidFill>
              </a:rPr>
              <a:t>Lesson at a glance</a:t>
            </a:r>
            <a:endParaRPr lang="en-US" sz="3600" dirty="0"/>
          </a:p>
        </p:txBody>
      </p:sp>
      <p:graphicFrame>
        <p:nvGraphicFramePr>
          <p:cNvPr id="21" name="Lesson table"/>
          <p:cNvGraphicFramePr>
            <a:graphicFrameLocks noGrp="1"/>
          </p:cNvGraphicFramePr>
          <p:nvPr>
            <p:extLst>
              <p:ext uri="{D42A27DB-BD31-4B8C-83A1-F6EECF244321}">
                <p14:modId xmlns:p14="http://schemas.microsoft.com/office/powerpoint/2010/main" val="1579011935"/>
              </p:ext>
            </p:extLst>
          </p:nvPr>
        </p:nvGraphicFramePr>
        <p:xfrm>
          <a:off x="640080" y="1371600"/>
          <a:ext cx="10908792" cy="3017520"/>
        </p:xfrm>
        <a:graphic>
          <a:graphicData uri="http://schemas.openxmlformats.org/drawingml/2006/table">
            <a:tbl>
              <a:tblPr/>
              <a:tblGrid>
                <a:gridCol w="1005840">
                  <a:extLst>
                    <a:ext uri="{9D8B030D-6E8A-4147-A177-3AD203B41FA5}">
                      <a16:colId xmlns:a16="http://schemas.microsoft.com/office/drawing/2014/main" val="20000"/>
                    </a:ext>
                  </a:extLst>
                </a:gridCol>
                <a:gridCol w="301752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5696712">
                  <a:extLst>
                    <a:ext uri="{9D8B030D-6E8A-4147-A177-3AD203B41FA5}">
                      <a16:colId xmlns:a16="http://schemas.microsoft.com/office/drawing/2014/main" val="20003"/>
                    </a:ext>
                  </a:extLst>
                </a:gridCol>
              </a:tblGrid>
              <a:tr h="0">
                <a:tc>
                  <a:txBody>
                    <a:bodyPr/>
                    <a:lstStyle/>
                    <a:p>
                      <a:pPr marL="0" indent="0">
                        <a:buNone/>
                      </a:pPr>
                      <a:r>
                        <a:rPr lang="en-US" sz="1600" b="1" dirty="0">
                          <a:solidFill>
                            <a:srgbClr val="0B2B3C"/>
                          </a:solidFill>
                        </a:rPr>
                        <a:t>Time</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solidFill>
                      <a:srgbClr val="EAF3F4"/>
                    </a:solidFill>
                  </a:tcPr>
                </a:tc>
                <a:tc>
                  <a:txBody>
                    <a:bodyPr/>
                    <a:lstStyle/>
                    <a:p>
                      <a:pPr marL="0" indent="0">
                        <a:buNone/>
                      </a:pPr>
                      <a:r>
                        <a:rPr lang="en-US" sz="1600" b="1" dirty="0">
                          <a:solidFill>
                            <a:srgbClr val="0B2B3C"/>
                          </a:solidFill>
                        </a:rPr>
                        <a:t>Part</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solidFill>
                      <a:srgbClr val="EAF3F4"/>
                    </a:solidFill>
                  </a:tcPr>
                </a:tc>
                <a:tc>
                  <a:txBody>
                    <a:bodyPr/>
                    <a:lstStyle/>
                    <a:p>
                      <a:pPr marL="0" indent="0">
                        <a:buNone/>
                      </a:pPr>
                      <a:r>
                        <a:rPr lang="en-US" sz="1600" b="1" dirty="0">
                          <a:solidFill>
                            <a:srgbClr val="0B2B3C"/>
                          </a:solidFill>
                        </a:rPr>
                        <a:t>Slides</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solidFill>
                      <a:srgbClr val="EAF3F4"/>
                    </a:solidFill>
                  </a:tcPr>
                </a:tc>
                <a:tc>
                  <a:txBody>
                    <a:bodyPr/>
                    <a:lstStyle/>
                    <a:p>
                      <a:pPr marL="0" indent="0">
                        <a:buNone/>
                      </a:pPr>
                      <a:r>
                        <a:rPr lang="en-US" sz="1600" b="1" dirty="0">
                          <a:solidFill>
                            <a:srgbClr val="0B2B3C"/>
                          </a:solidFill>
                        </a:rPr>
                        <a:t>What happens</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solidFill>
                      <a:srgbClr val="EAF3F4"/>
                    </a:solidFill>
                  </a:tcPr>
                </a:tc>
                <a:extLst>
                  <a:ext uri="{0D108BD9-81ED-4DB2-BD59-A6C34878D82A}">
                    <a16:rowId xmlns:a16="http://schemas.microsoft.com/office/drawing/2014/main" val="10000"/>
                  </a:ext>
                </a:extLst>
              </a:tr>
              <a:tr h="0">
                <a:tc>
                  <a:txBody>
                    <a:bodyPr/>
                    <a:lstStyle/>
                    <a:p>
                      <a:pPr marL="0" indent="0">
                        <a:buNone/>
                      </a:pPr>
                      <a:r>
                        <a:rPr lang="en-US" sz="1600" dirty="0">
                          <a:solidFill>
                            <a:srgbClr val="0B2B3C"/>
                          </a:solidFill>
                        </a:rPr>
                        <a:t>5 min</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Hook</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3</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Think, pair, share about the shell in the cliff</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L="0" indent="0">
                        <a:buNone/>
                      </a:pPr>
                      <a:r>
                        <a:rPr lang="en-US" sz="1600" dirty="0">
                          <a:solidFill>
                            <a:srgbClr val="0B2B3C"/>
                          </a:solidFill>
                        </a:rPr>
                        <a:t>8 min</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Fossils and rock layers</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4 to 6</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What a fossil is, how it forms, how layers stack</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L="0" indent="0">
                        <a:buNone/>
                      </a:pPr>
                      <a:r>
                        <a:rPr lang="en-US" sz="1600" dirty="0">
                          <a:solidFill>
                            <a:srgbClr val="0B2B3C"/>
                          </a:solidFill>
                        </a:rPr>
                        <a:t>8 min</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Mary Anning</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7 to 9</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Her story, her discoveries, the Jurassic sea</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marL="0" indent="0">
                        <a:buNone/>
                      </a:pPr>
                      <a:r>
                        <a:rPr lang="en-US" sz="1600" dirty="0">
                          <a:solidFill>
                            <a:srgbClr val="0B2B3C"/>
                          </a:solidFill>
                        </a:rPr>
                        <a:t>4 min</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Evidence</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10 to 11</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Observation and inference</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marL="0" indent="0">
                        <a:buNone/>
                      </a:pPr>
                      <a:r>
                        <a:rPr lang="en-US" sz="1600" dirty="0">
                          <a:solidFill>
                            <a:srgbClr val="0B2B3C"/>
                          </a:solidFill>
                        </a:rPr>
                        <a:t>6 min</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Activity 1</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12</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Observe or infer? (O and I cards)</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marL="0" indent="0">
                        <a:buNone/>
                      </a:pPr>
                      <a:r>
                        <a:rPr lang="en-US" sz="1600" dirty="0">
                          <a:solidFill>
                            <a:srgbClr val="0B2B3C"/>
                          </a:solidFill>
                        </a:rPr>
                        <a:t>8 min</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Activity 2</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13</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Read the rocks (pairs, sentence frame)</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marL="0" indent="0">
                        <a:buNone/>
                      </a:pPr>
                      <a:r>
                        <a:rPr lang="en-US" sz="1600" dirty="0">
                          <a:solidFill>
                            <a:srgbClr val="0B2B3C"/>
                          </a:solidFill>
                        </a:rPr>
                        <a:t>4 min</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Credit and legacy</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14 to 15</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Discussion: giving credit for evidence</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7"/>
                  </a:ext>
                </a:extLst>
              </a:tr>
              <a:tr h="0">
                <a:tc>
                  <a:txBody>
                    <a:bodyPr/>
                    <a:lstStyle/>
                    <a:p>
                      <a:pPr marL="0" indent="0">
                        <a:buNone/>
                      </a:pPr>
                      <a:r>
                        <a:rPr lang="en-US" sz="1600" dirty="0">
                          <a:solidFill>
                            <a:srgbClr val="0B2B3C"/>
                          </a:solidFill>
                        </a:rPr>
                        <a:t>7 min</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Check and exit ticket</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16 to 18</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600" dirty="0">
                          <a:solidFill>
                            <a:srgbClr val="0B2B3C"/>
                          </a:solidFill>
                        </a:rPr>
                        <a:t>Quick check, then claim, evidence, reasoning</a:t>
                      </a:r>
                      <a:endParaRPr lang="en-US" sz="1600" dirty="0"/>
                    </a:p>
                  </a:txBody>
                  <a:tcPr anchor="ctr">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5" name="Standard and materials"/>
          <p:cNvSpPr txBox="1"/>
          <p:nvPr/>
        </p:nvSpPr>
        <p:spPr>
          <a:xfrm>
            <a:off x="640080" y="5440680"/>
            <a:ext cx="10908792" cy="914400"/>
          </a:xfrm>
          <a:prstGeom prst="rect">
            <a:avLst/>
          </a:prstGeom>
          <a:noFill/>
          <a:ln/>
        </p:spPr>
        <p:txBody>
          <a:bodyPr wrap="square" lIns="0" tIns="0" rIns="0" bIns="0" rtlCol="0" anchor="t"/>
          <a:lstStyle/>
          <a:p>
            <a:pPr marL="0" indent="0" algn="l">
              <a:buNone/>
            </a:pPr>
            <a:r>
              <a:rPr lang="en-US" sz="1600" b="1" dirty="0">
                <a:solidFill>
                  <a:schemeClr val="tx1"/>
                </a:solidFill>
              </a:rPr>
              <a:t>Standard: </a:t>
            </a:r>
            <a:r>
              <a:rPr lang="en-US" sz="1600" dirty="0">
                <a:solidFill>
                  <a:schemeClr val="tx1"/>
                </a:solidFill>
              </a:rPr>
              <a:t>NGSS 4-ESS1-1: Identify evidence from patterns in rock formations and fossils in rock layers to support an explanation for changes in a landscape over time. Check it against your own standards.</a:t>
            </a:r>
            <a:endParaRPr lang="en-US" sz="1600" dirty="0"/>
          </a:p>
          <a:p>
            <a:pPr marL="0" indent="0" algn="l">
              <a:buNone/>
            </a:pPr>
            <a:r>
              <a:rPr lang="en-US" sz="1600" b="1" dirty="0">
                <a:solidFill>
                  <a:schemeClr val="tx1"/>
                </a:solidFill>
              </a:rPr>
              <a:t>Materials: </a:t>
            </a:r>
            <a:r>
              <a:rPr lang="en-US" sz="1600" dirty="0">
                <a:solidFill>
                  <a:schemeClr val="tx1"/>
                </a:solidFill>
              </a:rPr>
              <a:t>paper O and I cards (or thumbs), mini whiteboards or notebooks, a stack of paper or a book to show layers.</a:t>
            </a:r>
            <a:endParaRPr lang="en-US" sz="16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4EF070F-1385-E6D3-F2D4-21F21634EAAE}"/>
              </a:ext>
            </a:extLst>
          </p:cNvPr>
          <p:cNvSpPr/>
          <p:nvPr/>
        </p:nvSpPr>
        <p:spPr>
          <a:xfrm>
            <a:off x="76200" y="983183"/>
            <a:ext cx="11963400" cy="537189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2"/>
          <p:cNvSpPr>
            <a:spLocks noGrp="1"/>
          </p:cNvSpPr>
          <p:nvPr>
            <p:ph type="title" idx="102" hasCustomPrompt="1"/>
          </p:nvPr>
        </p:nvSpPr>
        <p:spPr>
          <a:xfrm>
            <a:off x="640080" y="271780"/>
            <a:ext cx="8229600" cy="777240"/>
          </a:xfrm>
          <a:prstGeom prst="rect">
            <a:avLst/>
          </a:prstGeom>
          <a:noFill/>
          <a:ln/>
        </p:spPr>
        <p:txBody>
          <a:bodyPr wrap="square" lIns="0" tIns="0" rIns="0" bIns="0" rtlCol="0" anchor="t"/>
          <a:lstStyle/>
          <a:p>
            <a:pPr marL="0" indent="0" algn="l">
              <a:buNone/>
            </a:pPr>
            <a:r>
              <a:rPr lang="en-US" sz="3600" b="1" dirty="0">
                <a:solidFill>
                  <a:schemeClr val="tx1"/>
                </a:solidFill>
              </a:rPr>
              <a:t>Answer key</a:t>
            </a:r>
            <a:endParaRPr lang="en-US" sz="3600" dirty="0"/>
          </a:p>
        </p:txBody>
      </p:sp>
      <p:graphicFrame>
        <p:nvGraphicFramePr>
          <p:cNvPr id="22" name="Answer table"/>
          <p:cNvGraphicFramePr>
            <a:graphicFrameLocks noGrp="1"/>
          </p:cNvGraphicFramePr>
          <p:nvPr>
            <p:extLst>
              <p:ext uri="{D42A27DB-BD31-4B8C-83A1-F6EECF244321}">
                <p14:modId xmlns:p14="http://schemas.microsoft.com/office/powerpoint/2010/main" val="1579011935"/>
              </p:ext>
            </p:extLst>
          </p:nvPr>
        </p:nvGraphicFramePr>
        <p:xfrm>
          <a:off x="640080" y="1371600"/>
          <a:ext cx="10908792" cy="2804160"/>
        </p:xfrm>
        <a:graphic>
          <a:graphicData uri="http://schemas.openxmlformats.org/drawingml/2006/table">
            <a:tbl>
              <a:tblPr/>
              <a:tblGrid>
                <a:gridCol w="1737360">
                  <a:extLst>
                    <a:ext uri="{9D8B030D-6E8A-4147-A177-3AD203B41FA5}">
                      <a16:colId xmlns:a16="http://schemas.microsoft.com/office/drawing/2014/main" val="20000"/>
                    </a:ext>
                  </a:extLst>
                </a:gridCol>
                <a:gridCol w="9171432">
                  <a:extLst>
                    <a:ext uri="{9D8B030D-6E8A-4147-A177-3AD203B41FA5}">
                      <a16:colId xmlns:a16="http://schemas.microsoft.com/office/drawing/2014/main" val="20001"/>
                    </a:ext>
                  </a:extLst>
                </a:gridCol>
              </a:tblGrid>
              <a:tr h="0">
                <a:tc>
                  <a:txBody>
                    <a:bodyPr/>
                    <a:lstStyle/>
                    <a:p>
                      <a:pPr marL="0" indent="0">
                        <a:buNone/>
                      </a:pPr>
                      <a:r>
                        <a:rPr lang="en-US" sz="1700" b="1" dirty="0">
                          <a:solidFill>
                            <a:srgbClr val="0B2B3C"/>
                          </a:solidFill>
                        </a:rPr>
                        <a:t>Activity 1</a:t>
                      </a:r>
                      <a:endParaRPr lang="en-US" sz="1700" dirty="0"/>
                    </a:p>
                  </a:txBody>
                  <a:tcPr marL="109728" marR="109728" marT="91440" marB="91440">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700" dirty="0">
                          <a:solidFill>
                            <a:srgbClr val="0B2B3C"/>
                          </a:solidFill>
                        </a:rPr>
                        <a:t>1 O   2 O   3 I   4 O   5 I   6 I (statement 5 is an inference: it uses the rule that, in undisturbed layers, older layers are on the bottom)</a:t>
                      </a:r>
                      <a:endParaRPr lang="en-US" sz="1700" dirty="0"/>
                    </a:p>
                  </a:txBody>
                  <a:tcPr marL="109728" marR="109728" marT="91440" marB="91440">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0">
                        <a:buNone/>
                      </a:pPr>
                      <a:r>
                        <a:rPr lang="en-US" sz="1700" b="1" dirty="0">
                          <a:solidFill>
                            <a:srgbClr val="0B2B3C"/>
                          </a:solidFill>
                        </a:rPr>
                        <a:t>Activity 2</a:t>
                      </a:r>
                      <a:endParaRPr lang="en-US" sz="1700" dirty="0"/>
                    </a:p>
                  </a:txBody>
                  <a:tcPr marL="109728" marR="109728" marT="91440" marB="91440">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700" dirty="0">
                          <a:solidFill>
                            <a:srgbClr val="0B2B3C"/>
                          </a:solidFill>
                        </a:rPr>
                        <a:t>1. Layer 1 (bottom) formed first.  2. Layer 2 had ferns and no shells, so it was probably land with plants.  3. Layer 3 has shells, so it was probably under the sea.  The place changed from land to sea over time.</a:t>
                      </a:r>
                      <a:endParaRPr lang="en-US" sz="1700" dirty="0"/>
                    </a:p>
                  </a:txBody>
                  <a:tcPr marL="109728" marR="109728" marT="91440" marB="91440">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L="0" indent="0">
                        <a:buNone/>
                      </a:pPr>
                      <a:r>
                        <a:rPr lang="en-US" sz="1700" b="1" dirty="0">
                          <a:solidFill>
                            <a:srgbClr val="0B2B3C"/>
                          </a:solidFill>
                        </a:rPr>
                        <a:t>Quick check</a:t>
                      </a:r>
                      <a:endParaRPr lang="en-US" sz="1700" dirty="0"/>
                    </a:p>
                  </a:txBody>
                  <a:tcPr marL="109728" marR="109728" marT="91440" marB="91440">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700" dirty="0">
                          <a:solidFill>
                            <a:srgbClr val="0B2B3C"/>
                          </a:solidFill>
                        </a:rPr>
                        <a:t>1 B   2 D   3 C   4 B</a:t>
                      </a:r>
                      <a:endParaRPr lang="en-US" sz="1700" dirty="0"/>
                    </a:p>
                  </a:txBody>
                  <a:tcPr marL="109728" marR="109728" marT="91440" marB="91440">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L="0" indent="0">
                        <a:buNone/>
                      </a:pPr>
                      <a:r>
                        <a:rPr lang="en-US" sz="1700" b="1" dirty="0">
                          <a:solidFill>
                            <a:srgbClr val="0B2B3C"/>
                          </a:solidFill>
                        </a:rPr>
                        <a:t>Exit ticket</a:t>
                      </a:r>
                      <a:endParaRPr lang="en-US" sz="1700" dirty="0"/>
                    </a:p>
                  </a:txBody>
                  <a:tcPr marL="109728" marR="109728" marT="91440" marB="91440">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700" dirty="0">
                          <a:solidFill>
                            <a:srgbClr val="0B2B3C"/>
                          </a:solidFill>
                        </a:rPr>
                        <a:t>Claim: this place was once under the sea.  Evidence: I observed shell fossils in the cliff.  Reasoning: shells come from sea animals, so they show the sea once covered this place.</a:t>
                      </a:r>
                      <a:endParaRPr lang="en-US" sz="1700" dirty="0"/>
                    </a:p>
                  </a:txBody>
                  <a:tcPr marL="109728" marR="109728" marT="91440" marB="91440">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1E756FD6-AC4D-0C72-90AD-1DC72EF23F1F}"/>
              </a:ext>
            </a:extLst>
          </p:cNvPr>
          <p:cNvSpPr/>
          <p:nvPr/>
        </p:nvSpPr>
        <p:spPr>
          <a:xfrm>
            <a:off x="76200" y="983183"/>
            <a:ext cx="11963400" cy="537189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2"/>
          <p:cNvSpPr>
            <a:spLocks noGrp="1"/>
          </p:cNvSpPr>
          <p:nvPr>
            <p:ph type="title" idx="102" hasCustomPrompt="1"/>
          </p:nvPr>
        </p:nvSpPr>
        <p:spPr>
          <a:xfrm>
            <a:off x="640080" y="144780"/>
            <a:ext cx="8229600" cy="777240"/>
          </a:xfrm>
          <a:prstGeom prst="rect">
            <a:avLst/>
          </a:prstGeom>
          <a:noFill/>
          <a:ln/>
        </p:spPr>
        <p:txBody>
          <a:bodyPr wrap="square" lIns="0" tIns="0" rIns="0" bIns="0" rtlCol="0" anchor="t"/>
          <a:lstStyle/>
          <a:p>
            <a:pPr marL="0" indent="0" algn="l">
              <a:buNone/>
            </a:pPr>
            <a:r>
              <a:rPr lang="en-US" sz="3600" b="1" dirty="0">
                <a:solidFill>
                  <a:schemeClr val="tx1"/>
                </a:solidFill>
              </a:rPr>
              <a:t>How this lesson was checked</a:t>
            </a:r>
            <a:endParaRPr lang="en-US" sz="3600" dirty="0"/>
          </a:p>
        </p:txBody>
      </p:sp>
      <p:sp>
        <p:nvSpPr>
          <p:cNvPr id="4" name="Heading confirmed"/>
          <p:cNvSpPr txBox="1"/>
          <p:nvPr/>
        </p:nvSpPr>
        <p:spPr>
          <a:xfrm>
            <a:off x="640080" y="1234440"/>
            <a:ext cx="5120640" cy="320040"/>
          </a:xfrm>
          <a:prstGeom prst="rect">
            <a:avLst/>
          </a:prstGeom>
          <a:noFill/>
          <a:ln/>
        </p:spPr>
        <p:txBody>
          <a:bodyPr wrap="square" lIns="0" tIns="0" rIns="0" bIns="0" rtlCol="0" anchor="ctr"/>
          <a:lstStyle/>
          <a:p>
            <a:pPr marL="0" indent="0">
              <a:buNone/>
            </a:pPr>
            <a:r>
              <a:rPr lang="en-US" sz="1800" b="1" dirty="0">
                <a:solidFill>
                  <a:schemeClr val="tx1"/>
                </a:solidFill>
              </a:rPr>
              <a:t>Confirmed by more than one source</a:t>
            </a:r>
            <a:endParaRPr lang="en-US" sz="1800" dirty="0"/>
          </a:p>
        </p:txBody>
      </p:sp>
      <p:sp>
        <p:nvSpPr>
          <p:cNvPr id="5" name="Confirmed list"/>
          <p:cNvSpPr txBox="1"/>
          <p:nvPr/>
        </p:nvSpPr>
        <p:spPr>
          <a:xfrm>
            <a:off x="640080" y="1600200"/>
            <a:ext cx="5120640" cy="4663440"/>
          </a:xfrm>
          <a:prstGeom prst="rect">
            <a:avLst/>
          </a:prstGeom>
          <a:noFill/>
          <a:ln/>
        </p:spPr>
        <p:txBody>
          <a:bodyPr wrap="square" lIns="0" tIns="0" rIns="0" bIns="0" rtlCol="0" anchor="t"/>
          <a:lstStyle/>
          <a:p>
            <a:pPr marL="342900" indent="-342900" algn="l">
              <a:spcAft>
                <a:spcPts val="500"/>
              </a:spcAft>
              <a:buSzPct val="100000"/>
              <a:buChar char="•"/>
            </a:pPr>
            <a:r>
              <a:rPr lang="en-US" sz="1400" dirty="0">
                <a:solidFill>
                  <a:schemeClr val="tx1"/>
                </a:solidFill>
              </a:rPr>
              <a:t>Mary Anning: born 1799 in Lyme Regis, died 1847; taught herself geology and anatomy.</a:t>
            </a:r>
            <a:endParaRPr lang="en-US" sz="1400" dirty="0"/>
          </a:p>
          <a:p>
            <a:pPr marL="342900" indent="-342900" algn="l">
              <a:spcAft>
                <a:spcPts val="500"/>
              </a:spcAft>
              <a:buSzPct val="100000"/>
              <a:buChar char="•"/>
            </a:pPr>
            <a:r>
              <a:rPr lang="en-US" sz="1400" dirty="0">
                <a:solidFill>
                  <a:schemeClr val="tx1"/>
                </a:solidFill>
              </a:rPr>
              <a:t>Her brother Joseph found the ichthyosaur skull in 1811; Mary dug out the skeleton about a year later (about 5 meters).</a:t>
            </a:r>
            <a:endParaRPr lang="en-US" sz="1400" dirty="0"/>
          </a:p>
          <a:p>
            <a:pPr marL="342900" indent="-342900" algn="l">
              <a:spcAft>
                <a:spcPts val="500"/>
              </a:spcAft>
              <a:buSzPct val="100000"/>
              <a:buChar char="•"/>
            </a:pPr>
            <a:r>
              <a:rPr lang="en-US" sz="1400" dirty="0">
                <a:solidFill>
                  <a:schemeClr val="tx1"/>
                </a:solidFill>
              </a:rPr>
              <a:t>Plesiosaur in 1823; pterosaur in 1828 (first found outside Germany).</a:t>
            </a:r>
            <a:endParaRPr lang="en-US" sz="1400" dirty="0"/>
          </a:p>
          <a:p>
            <a:pPr marL="342900" indent="-342900" algn="l">
              <a:spcAft>
                <a:spcPts val="500"/>
              </a:spcAft>
              <a:buSzPct val="100000"/>
              <a:buChar char="•"/>
            </a:pPr>
            <a:r>
              <a:rPr lang="en-US" sz="1400" dirty="0">
                <a:solidFill>
                  <a:schemeClr val="tx1"/>
                </a:solidFill>
              </a:rPr>
              <a:t>Lyme Regis cliffs are Early Jurassic, about 200 million years old.</a:t>
            </a:r>
            <a:endParaRPr lang="en-US" sz="1400" dirty="0"/>
          </a:p>
          <a:p>
            <a:pPr marL="342900" indent="-342900" algn="l">
              <a:spcAft>
                <a:spcPts val="500"/>
              </a:spcAft>
              <a:buSzPct val="100000"/>
              <a:buChar char="•"/>
            </a:pPr>
            <a:r>
              <a:rPr lang="en-US" sz="1400" dirty="0">
                <a:solidFill>
                  <a:schemeClr val="tx1"/>
                </a:solidFill>
              </a:rPr>
              <a:t>She was not allowed to join the Geological Society, and was often not named in papers.</a:t>
            </a:r>
            <a:endParaRPr lang="en-US" sz="1400" dirty="0"/>
          </a:p>
          <a:p>
            <a:pPr marL="342900" indent="-342900" algn="l">
              <a:spcAft>
                <a:spcPts val="500"/>
              </a:spcAft>
              <a:buSzPct val="100000"/>
              <a:buChar char="•"/>
            </a:pPr>
            <a:r>
              <a:rPr lang="en-US" sz="1400" dirty="0">
                <a:solidFill>
                  <a:schemeClr val="tx1"/>
                </a:solidFill>
              </a:rPr>
              <a:t>Fossil definition, rock-layer order, and the NGSS 4-ESS1-1 wording.</a:t>
            </a:r>
            <a:endParaRPr lang="en-US" sz="1400" dirty="0"/>
          </a:p>
        </p:txBody>
      </p:sp>
      <p:sp>
        <p:nvSpPr>
          <p:cNvPr id="6" name="Heading changed"/>
          <p:cNvSpPr txBox="1"/>
          <p:nvPr/>
        </p:nvSpPr>
        <p:spPr>
          <a:xfrm>
            <a:off x="6126480" y="1234440"/>
            <a:ext cx="5394960" cy="320040"/>
          </a:xfrm>
          <a:prstGeom prst="rect">
            <a:avLst/>
          </a:prstGeom>
          <a:noFill/>
          <a:ln/>
        </p:spPr>
        <p:txBody>
          <a:bodyPr wrap="square" lIns="0" tIns="0" rIns="0" bIns="0" rtlCol="0" anchor="ctr"/>
          <a:lstStyle/>
          <a:p>
            <a:pPr marL="0" indent="0">
              <a:buNone/>
            </a:pPr>
            <a:r>
              <a:rPr lang="en-US" sz="1800" b="1" dirty="0">
                <a:solidFill>
                  <a:schemeClr val="tx1"/>
                </a:solidFill>
              </a:rPr>
              <a:t>What changed during checking</a:t>
            </a:r>
            <a:endParaRPr lang="en-US" sz="1800" dirty="0"/>
          </a:p>
        </p:txBody>
      </p:sp>
      <p:graphicFrame>
        <p:nvGraphicFramePr>
          <p:cNvPr id="23" name="Changes table"/>
          <p:cNvGraphicFramePr>
            <a:graphicFrameLocks noGrp="1"/>
          </p:cNvGraphicFramePr>
          <p:nvPr>
            <p:extLst>
              <p:ext uri="{D42A27DB-BD31-4B8C-83A1-F6EECF244321}">
                <p14:modId xmlns:p14="http://schemas.microsoft.com/office/powerpoint/2010/main" val="1579011935"/>
              </p:ext>
            </p:extLst>
          </p:nvPr>
        </p:nvGraphicFramePr>
        <p:xfrm>
          <a:off x="6126480" y="1600200"/>
          <a:ext cx="5422392" cy="2438400"/>
        </p:xfrm>
        <a:graphic>
          <a:graphicData uri="http://schemas.openxmlformats.org/drawingml/2006/table">
            <a:tbl>
              <a:tblPr/>
              <a:tblGrid>
                <a:gridCol w="1828800">
                  <a:extLst>
                    <a:ext uri="{9D8B030D-6E8A-4147-A177-3AD203B41FA5}">
                      <a16:colId xmlns:a16="http://schemas.microsoft.com/office/drawing/2014/main" val="20000"/>
                    </a:ext>
                  </a:extLst>
                </a:gridCol>
                <a:gridCol w="3593592">
                  <a:extLst>
                    <a:ext uri="{9D8B030D-6E8A-4147-A177-3AD203B41FA5}">
                      <a16:colId xmlns:a16="http://schemas.microsoft.com/office/drawing/2014/main" val="20001"/>
                    </a:ext>
                  </a:extLst>
                </a:gridCol>
              </a:tblGrid>
              <a:tr h="0">
                <a:tc>
                  <a:txBody>
                    <a:bodyPr/>
                    <a:lstStyle/>
                    <a:p>
                      <a:pPr marL="0" indent="0">
                        <a:buNone/>
                      </a:pPr>
                      <a:r>
                        <a:rPr lang="en-US" sz="1300" b="1" dirty="0">
                          <a:solidFill>
                            <a:srgbClr val="0B2B3C"/>
                          </a:solidFill>
                        </a:rPr>
                        <a:t>Detail</a:t>
                      </a:r>
                      <a:endParaRPr lang="en-US" sz="1300" dirty="0"/>
                    </a:p>
                  </a:txBody>
                  <a:tcPr marL="73152" marR="73152">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solidFill>
                      <a:srgbClr val="EAF3F4"/>
                    </a:solidFill>
                  </a:tcPr>
                </a:tc>
                <a:tc>
                  <a:txBody>
                    <a:bodyPr/>
                    <a:lstStyle/>
                    <a:p>
                      <a:pPr marL="0" indent="0">
                        <a:buNone/>
                      </a:pPr>
                      <a:r>
                        <a:rPr lang="en-US" sz="1300" b="1" dirty="0">
                          <a:solidFill>
                            <a:srgbClr val="0B2B3C"/>
                          </a:solidFill>
                        </a:rPr>
                        <a:t>What the sources say, and what we did</a:t>
                      </a:r>
                      <a:endParaRPr lang="en-US" sz="1300" dirty="0"/>
                    </a:p>
                  </a:txBody>
                  <a:tcPr marL="73152" marR="73152">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solidFill>
                      <a:srgbClr val="EAF3F4"/>
                    </a:solidFill>
                  </a:tcPr>
                </a:tc>
                <a:extLst>
                  <a:ext uri="{0D108BD9-81ED-4DB2-BD59-A6C34878D82A}">
                    <a16:rowId xmlns:a16="http://schemas.microsoft.com/office/drawing/2014/main" val="10000"/>
                  </a:ext>
                </a:extLst>
              </a:tr>
              <a:tr h="0">
                <a:tc>
                  <a:txBody>
                    <a:bodyPr/>
                    <a:lstStyle/>
                    <a:p>
                      <a:pPr marL="0" indent="0">
                        <a:buNone/>
                      </a:pPr>
                      <a:r>
                        <a:rPr lang="en-US" sz="1300" b="1" dirty="0">
                          <a:solidFill>
                            <a:srgbClr val="0B2B3C"/>
                          </a:solidFill>
                        </a:rPr>
                        <a:t>Her father's age at death</a:t>
                      </a:r>
                      <a:endParaRPr lang="en-US" sz="1300" dirty="0"/>
                    </a:p>
                  </a:txBody>
                  <a:tcPr marL="73152" marR="73152">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300" dirty="0">
                          <a:solidFill>
                            <a:srgbClr val="0B2B3C"/>
                          </a:solidFill>
                        </a:rPr>
                        <a:t>Sources say 10 or 11. Left out.</a:t>
                      </a:r>
                      <a:endParaRPr lang="en-US" sz="1300" dirty="0"/>
                    </a:p>
                  </a:txBody>
                  <a:tcPr marL="73152" marR="73152">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L="0" indent="0">
                        <a:buNone/>
                      </a:pPr>
                      <a:r>
                        <a:rPr lang="en-US" sz="1300" b="1" dirty="0">
                          <a:solidFill>
                            <a:srgbClr val="0B2B3C"/>
                          </a:solidFill>
                        </a:rPr>
                        <a:t>Year women could join the Geological Society</a:t>
                      </a:r>
                      <a:endParaRPr lang="en-US" sz="1300" dirty="0"/>
                    </a:p>
                  </a:txBody>
                  <a:tcPr marL="73152" marR="73152">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300" dirty="0">
                          <a:solidFill>
                            <a:srgbClr val="0B2B3C"/>
                          </a:solidFill>
                        </a:rPr>
                        <a:t>Sources say 1904 or 1908. Left out.</a:t>
                      </a:r>
                      <a:endParaRPr lang="en-US" sz="1300" dirty="0"/>
                    </a:p>
                  </a:txBody>
                  <a:tcPr marL="73152" marR="73152">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L="0" indent="0">
                        <a:buNone/>
                      </a:pPr>
                      <a:r>
                        <a:rPr lang="en-US" sz="1300" b="1" dirty="0">
                          <a:solidFill>
                            <a:srgbClr val="0B2B3C"/>
                          </a:solidFill>
                        </a:rPr>
                        <a:t>"First" ichthyosaur and plesiosaur</a:t>
                      </a:r>
                      <a:endParaRPr lang="en-US" sz="1300" dirty="0"/>
                    </a:p>
                  </a:txBody>
                  <a:tcPr marL="73152" marR="73152">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300" dirty="0">
                          <a:solidFill>
                            <a:srgbClr val="0B2B3C"/>
                          </a:solidFill>
                        </a:rPr>
                        <a:t>Sources word these differently (first identified, first complete, first nearly complete). The lesson says "one of the first."</a:t>
                      </a:r>
                      <a:endParaRPr lang="en-US" sz="1300" dirty="0"/>
                    </a:p>
                  </a:txBody>
                  <a:tcPr marL="73152" marR="73152">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marL="0" indent="0">
                        <a:buNone/>
                      </a:pPr>
                      <a:r>
                        <a:rPr lang="en-US" sz="1300" b="1" dirty="0">
                          <a:solidFill>
                            <a:srgbClr val="0B2B3C"/>
                          </a:solidFill>
                        </a:rPr>
                        <a:t>1811 or 1812</a:t>
                      </a:r>
                      <a:endParaRPr lang="en-US" sz="1300" dirty="0"/>
                    </a:p>
                  </a:txBody>
                  <a:tcPr marL="73152" marR="73152">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tc>
                  <a:txBody>
                    <a:bodyPr/>
                    <a:lstStyle/>
                    <a:p>
                      <a:pPr marL="0" indent="0">
                        <a:buNone/>
                      </a:pPr>
                      <a:r>
                        <a:rPr lang="en-US" sz="1300" dirty="0">
                          <a:solidFill>
                            <a:srgbClr val="0B2B3C"/>
                          </a:solidFill>
                        </a:rPr>
                        <a:t>Joseph found the skull in 1811. Mary dug out the skeleton about a year later.</a:t>
                      </a:r>
                      <a:endParaRPr lang="en-US" sz="1300" dirty="0"/>
                    </a:p>
                  </a:txBody>
                  <a:tcPr marL="73152" marR="73152">
                    <a:lnL w="9525" cap="flat" cmpd="sng" algn="ctr">
                      <a:solidFill>
                        <a:srgbClr val="C9D8DA"/>
                      </a:solidFill>
                      <a:prstDash val="solid"/>
                      <a:round/>
                      <a:headEnd type="none" w="med" len="med"/>
                      <a:tailEnd type="none" w="med" len="med"/>
                    </a:lnL>
                    <a:lnR w="9525" cap="flat" cmpd="sng" algn="ctr">
                      <a:solidFill>
                        <a:srgbClr val="C9D8DA"/>
                      </a:solidFill>
                      <a:prstDash val="solid"/>
                      <a:round/>
                      <a:headEnd type="none" w="med" len="med"/>
                      <a:tailEnd type="none" w="med" len="med"/>
                    </a:lnR>
                    <a:lnT w="9525" cap="flat" cmpd="sng" algn="ctr">
                      <a:solidFill>
                        <a:srgbClr val="C9D8DA"/>
                      </a:solidFill>
                      <a:prstDash val="solid"/>
                      <a:round/>
                      <a:headEnd type="none" w="med" len="med"/>
                      <a:tailEnd type="none" w="med" len="med"/>
                    </a:lnT>
                    <a:lnB w="9525" cap="flat" cmpd="sng" algn="ctr">
                      <a:solidFill>
                        <a:srgbClr val="C9D8DA"/>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8" name="Check yourself"/>
          <p:cNvSpPr txBox="1"/>
          <p:nvPr/>
        </p:nvSpPr>
        <p:spPr>
          <a:xfrm>
            <a:off x="6126480" y="5212080"/>
            <a:ext cx="5422392" cy="1097280"/>
          </a:xfrm>
          <a:prstGeom prst="rect">
            <a:avLst/>
          </a:prstGeom>
          <a:noFill/>
          <a:ln/>
        </p:spPr>
        <p:txBody>
          <a:bodyPr wrap="square" lIns="0" tIns="0" rIns="0" bIns="0" rtlCol="0" anchor="t"/>
          <a:lstStyle/>
          <a:p>
            <a:pPr marL="0" indent="0" algn="l">
              <a:buNone/>
            </a:pPr>
            <a:r>
              <a:rPr lang="en-US" sz="1400" b="1" dirty="0">
                <a:solidFill>
                  <a:schemeClr val="tx1"/>
                </a:solidFill>
              </a:rPr>
              <a:t>To check yourself: </a:t>
            </a:r>
            <a:r>
              <a:rPr lang="en-US" sz="1400" dirty="0">
                <a:solidFill>
                  <a:schemeClr val="tx1"/>
                </a:solidFill>
              </a:rPr>
              <a:t>look at each AI picture for mistakes (for example, wrong clothing for 1811, or dinosaurs in the sea), and confirm the lesson against your local standards.</a:t>
            </a:r>
            <a:endParaRPr lang="en-US" sz="14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50F6E657-44DF-8271-8DBE-EDE472D90346}"/>
              </a:ext>
            </a:extLst>
          </p:cNvPr>
          <p:cNvSpPr/>
          <p:nvPr/>
        </p:nvSpPr>
        <p:spPr>
          <a:xfrm>
            <a:off x="76200" y="983183"/>
            <a:ext cx="11963400" cy="506201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2"/>
          <p:cNvSpPr>
            <a:spLocks noGrp="1"/>
          </p:cNvSpPr>
          <p:nvPr>
            <p:ph type="title" idx="102" hasCustomPrompt="1"/>
          </p:nvPr>
        </p:nvSpPr>
        <p:spPr>
          <a:xfrm>
            <a:off x="640080" y="182880"/>
            <a:ext cx="8229600" cy="777240"/>
          </a:xfrm>
          <a:prstGeom prst="rect">
            <a:avLst/>
          </a:prstGeom>
          <a:noFill/>
          <a:ln/>
        </p:spPr>
        <p:txBody>
          <a:bodyPr wrap="square" lIns="0" tIns="0" rIns="0" bIns="0" rtlCol="0" anchor="t"/>
          <a:lstStyle/>
          <a:p>
            <a:pPr marL="0" indent="0" algn="l">
              <a:buNone/>
            </a:pPr>
            <a:r>
              <a:rPr lang="en-US" sz="3600" b="1" dirty="0">
                <a:solidFill>
                  <a:schemeClr val="tx1"/>
                </a:solidFill>
              </a:rPr>
              <a:t>Sources</a:t>
            </a:r>
            <a:endParaRPr lang="en-US" sz="3600" dirty="0"/>
          </a:p>
        </p:txBody>
      </p:sp>
      <p:sp>
        <p:nvSpPr>
          <p:cNvPr id="4" name="Source list"/>
          <p:cNvSpPr txBox="1"/>
          <p:nvPr/>
        </p:nvSpPr>
        <p:spPr>
          <a:xfrm>
            <a:off x="640080" y="1325880"/>
            <a:ext cx="6675120" cy="4937760"/>
          </a:xfrm>
          <a:prstGeom prst="rect">
            <a:avLst/>
          </a:prstGeom>
          <a:noFill/>
          <a:ln/>
        </p:spPr>
        <p:txBody>
          <a:bodyPr wrap="square" lIns="0" tIns="0" rIns="0" bIns="0" rtlCol="0" anchor="t"/>
          <a:lstStyle/>
          <a:p>
            <a:pPr marL="342900" indent="-342900" algn="l">
              <a:spcAft>
                <a:spcPts val="600"/>
              </a:spcAft>
              <a:buSzPct val="100000"/>
              <a:buChar char="•"/>
            </a:pPr>
            <a:r>
              <a:rPr lang="en-US" sz="1500" dirty="0">
                <a:solidFill>
                  <a:schemeClr val="tx1"/>
                </a:solidFill>
              </a:rPr>
              <a:t>Natural History Museum, London: "Mary Anning: the unsung hero of fossil discovery"</a:t>
            </a:r>
            <a:endParaRPr lang="en-US" sz="1500" dirty="0"/>
          </a:p>
          <a:p>
            <a:pPr marL="342900" indent="-342900" algn="l">
              <a:spcAft>
                <a:spcPts val="600"/>
              </a:spcAft>
              <a:buSzPct val="100000"/>
              <a:buChar char="•"/>
            </a:pPr>
            <a:r>
              <a:rPr lang="en-US" sz="1500" dirty="0">
                <a:solidFill>
                  <a:schemeClr val="tx1"/>
                </a:solidFill>
              </a:rPr>
              <a:t>Geological Society and STEM Learning: Mary Anning factsheet</a:t>
            </a:r>
            <a:endParaRPr lang="en-US" sz="1500" dirty="0"/>
          </a:p>
          <a:p>
            <a:pPr marL="342900" indent="-342900" algn="l">
              <a:spcAft>
                <a:spcPts val="600"/>
              </a:spcAft>
              <a:buSzPct val="100000"/>
              <a:buChar char="•"/>
            </a:pPr>
            <a:r>
              <a:rPr lang="en-US" sz="1500" dirty="0">
                <a:solidFill>
                  <a:schemeClr val="tx1"/>
                </a:solidFill>
              </a:rPr>
              <a:t>Linda Hall Library: "Scientist of the Day: Mary Anning"</a:t>
            </a:r>
            <a:endParaRPr lang="en-US" sz="1500" dirty="0"/>
          </a:p>
          <a:p>
            <a:pPr marL="342900" indent="-342900" algn="l">
              <a:spcAft>
                <a:spcPts val="600"/>
              </a:spcAft>
              <a:buSzPct val="100000"/>
              <a:buChar char="•"/>
            </a:pPr>
            <a:r>
              <a:rPr lang="en-US" sz="1500" dirty="0">
                <a:solidFill>
                  <a:schemeClr val="tx1"/>
                </a:solidFill>
              </a:rPr>
              <a:t>Biodiversity Heritage Library blog: "The Woman Naturalist: Mary Anning"</a:t>
            </a:r>
            <a:endParaRPr lang="en-US" sz="1500" dirty="0"/>
          </a:p>
          <a:p>
            <a:pPr marL="342900" indent="-342900" algn="l">
              <a:spcAft>
                <a:spcPts val="600"/>
              </a:spcAft>
              <a:buSzPct val="100000"/>
              <a:buChar char="•"/>
            </a:pPr>
            <a:r>
              <a:rPr lang="en-US" sz="1500" dirty="0">
                <a:solidFill>
                  <a:schemeClr val="tx1"/>
                </a:solidFill>
              </a:rPr>
              <a:t>Royal Society of Biology: Mary Anning biography</a:t>
            </a:r>
            <a:endParaRPr lang="en-US" sz="1500" dirty="0"/>
          </a:p>
          <a:p>
            <a:pPr marL="342900" indent="-342900" algn="l">
              <a:spcAft>
                <a:spcPts val="600"/>
              </a:spcAft>
              <a:buSzPct val="100000"/>
              <a:buChar char="•"/>
            </a:pPr>
            <a:r>
              <a:rPr lang="en-US" sz="1500" dirty="0">
                <a:solidFill>
                  <a:schemeClr val="tx1"/>
                </a:solidFill>
              </a:rPr>
              <a:t>Carnegie Museum of Natural History: "Mary Anning: For the Love of the Blue Lias"</a:t>
            </a:r>
            <a:endParaRPr lang="en-US" sz="1500" dirty="0"/>
          </a:p>
          <a:p>
            <a:pPr marL="342900" indent="-342900" algn="l">
              <a:spcAft>
                <a:spcPts val="600"/>
              </a:spcAft>
              <a:buSzPct val="100000"/>
              <a:buChar char="•"/>
            </a:pPr>
            <a:r>
              <a:rPr lang="en-US" sz="1500" dirty="0">
                <a:solidFill>
                  <a:schemeClr val="tx1"/>
                </a:solidFill>
              </a:rPr>
              <a:t>Discovering Fossils: Lyme Regis geology (age of the Blue Lias)</a:t>
            </a:r>
            <a:endParaRPr lang="en-US" sz="1500" dirty="0"/>
          </a:p>
          <a:p>
            <a:pPr marL="342900" indent="-342900" algn="l">
              <a:spcAft>
                <a:spcPts val="600"/>
              </a:spcAft>
              <a:buSzPct val="100000"/>
              <a:buChar char="•"/>
            </a:pPr>
            <a:r>
              <a:rPr lang="en-US" sz="1500" dirty="0">
                <a:solidFill>
                  <a:schemeClr val="tx1"/>
                </a:solidFill>
              </a:rPr>
              <a:t>Discover Wildlife: "Jurassic Coast" (World Heritage status)</a:t>
            </a:r>
            <a:endParaRPr lang="en-US" sz="1500" dirty="0"/>
          </a:p>
          <a:p>
            <a:pPr marL="342900" indent="-342900" algn="l">
              <a:spcAft>
                <a:spcPts val="600"/>
              </a:spcAft>
              <a:buSzPct val="100000"/>
              <a:buChar char="•"/>
            </a:pPr>
            <a:r>
              <a:rPr lang="en-US" sz="1500" dirty="0">
                <a:solidFill>
                  <a:schemeClr val="tx1"/>
                </a:solidFill>
              </a:rPr>
              <a:t>NGSS 4-ESS1-1 performance expectation (via Smithsonian Learning Lab and AMNH NGSS card deck)</a:t>
            </a:r>
            <a:endParaRPr lang="en-US" sz="1500" dirty="0"/>
          </a:p>
          <a:p>
            <a:pPr marL="342900" indent="-342900" algn="l">
              <a:spcAft>
                <a:spcPts val="600"/>
              </a:spcAft>
              <a:buSzPct val="100000"/>
              <a:buChar char="•"/>
            </a:pPr>
            <a:r>
              <a:rPr lang="en-US" sz="1500" dirty="0">
                <a:solidFill>
                  <a:schemeClr val="tx1"/>
                </a:solidFill>
              </a:rPr>
              <a:t>Education World: "Fossils and Rock Formations" (fossil definition)</a:t>
            </a:r>
            <a:endParaRPr lang="en-US" sz="1500" dirty="0"/>
          </a:p>
        </p:txBody>
      </p:sp>
      <p:sp>
        <p:nvSpPr>
          <p:cNvPr id="5" name="Program pointer"/>
          <p:cNvSpPr/>
          <p:nvPr/>
        </p:nvSpPr>
        <p:spPr>
          <a:xfrm>
            <a:off x="7680960" y="1371600"/>
            <a:ext cx="3867912" cy="3566160"/>
          </a:xfrm>
          <a:prstGeom prst="roundRect">
            <a:avLst>
              <a:gd name="adj" fmla="val 3077"/>
            </a:avLst>
          </a:prstGeom>
          <a:solidFill>
            <a:schemeClr val="bg2"/>
          </a:solidFill>
          <a:ln/>
        </p:spPr>
        <p:txBody>
          <a:bodyPr wrap="square" lIns="228600" tIns="177800" rIns="228600" bIns="177800" rtlCol="0" anchor="ctr"/>
          <a:lstStyle/>
          <a:p>
            <a:pPr marL="0" indent="0" algn="l">
              <a:spcAft>
                <a:spcPts val="800"/>
              </a:spcAft>
              <a:buNone/>
            </a:pPr>
            <a:r>
              <a:rPr lang="en-US" sz="2000" b="1" dirty="0">
                <a:solidFill>
                  <a:schemeClr val="tx1"/>
                </a:solidFill>
              </a:rPr>
              <a:t>Want to make lessons like this for your own classes?</a:t>
            </a:r>
            <a:endParaRPr lang="en-US" sz="2000" dirty="0"/>
          </a:p>
          <a:p>
            <a:pPr marL="0" indent="0" algn="l">
              <a:spcAft>
                <a:spcPts val="800"/>
              </a:spcAft>
              <a:buNone/>
            </a:pPr>
            <a:r>
              <a:rPr lang="en-US" sz="1600" dirty="0">
                <a:solidFill>
                  <a:schemeClr val="tx1"/>
                </a:solidFill>
              </a:rPr>
              <a:t>AI for Teachers is ten one-hour, one-to-one sessions built around your own lessons, with a full session on quality assurance. Free 30-minute call to start.</a:t>
            </a:r>
            <a:endParaRPr lang="en-US" sz="2000" dirty="0"/>
          </a:p>
          <a:p>
            <a:pPr marL="0" indent="0" algn="l">
              <a:buNone/>
            </a:pPr>
            <a:r>
              <a:rPr lang="en-US" sz="1800" b="1" dirty="0">
                <a:solidFill>
                  <a:schemeClr val="accent3"/>
                </a:solidFill>
              </a:rPr>
              <a:t>teachers.executeai.it.com</a:t>
            </a:r>
            <a:endParaRPr lang="en-US" sz="2000" dirty="0"/>
          </a:p>
        </p:txBody>
      </p:sp>
      <p:sp>
        <p:nvSpPr>
          <p:cNvPr id="6" name="Contact"/>
          <p:cNvSpPr txBox="1"/>
          <p:nvPr/>
        </p:nvSpPr>
        <p:spPr>
          <a:xfrm>
            <a:off x="7680960" y="5166360"/>
            <a:ext cx="3867912" cy="365760"/>
          </a:xfrm>
          <a:prstGeom prst="rect">
            <a:avLst/>
          </a:prstGeom>
          <a:noFill/>
          <a:ln/>
        </p:spPr>
        <p:txBody>
          <a:bodyPr wrap="square" lIns="0" tIns="0" rIns="0" bIns="0" rtlCol="0" anchor="t"/>
          <a:lstStyle/>
          <a:p>
            <a:pPr marL="0" indent="0" algn="l">
              <a:buNone/>
            </a:pPr>
            <a:r>
              <a:rPr lang="en-US" sz="1400" dirty="0">
                <a:solidFill>
                  <a:schemeClr val="tx2"/>
                </a:solidFill>
              </a:rPr>
              <a:t>Kenny Rooney  ·  kennyjrooney@gmail.com</a:t>
            </a:r>
            <a:endParaRPr lang="en-US" sz="1400" dirty="0"/>
          </a:p>
        </p:txBody>
      </p:sp>
      <p:sp>
        <p:nvSpPr>
          <p:cNvPr id="25" name="Slide Number Placeholder 0"/>
          <p:cNvSpPr>
            <a:spLocks noGrp="1"/>
          </p:cNvSpPr>
          <p:nvPr>
            <p:ph type="sldNum" sz="quarter" idx="4294967295"/>
          </p:nvPr>
        </p:nvSpPr>
        <p:spPr>
          <a:xfrm>
            <a:off x="10607040" y="6419088"/>
            <a:ext cx="941832" cy="274320"/>
          </a:xfrm>
          <a:prstGeom prst="rect">
            <a:avLst/>
          </a:prstGeom>
          <a:extLst>
            <a:ext uri="{C572A759-6A51-4108-AA02-DFA0A04FC94B}">
              <ma14:wrappingTextBoxFlag xmlns="" xmlns:ma14="http://schemas.microsoft.com/office/mac/drawingml/2011/main" val="0"/>
            </a:ext>
          </a:extLst>
        </p:spPr>
        <p:txBody>
          <a:bodyPr/>
          <a:lstStyle>
            <a:lvl1pPr>
              <a:defRPr sz="1200">
                <a:solidFill>
                  <a:schemeClr val="tx2"/>
                </a:solidFill>
              </a:defRPr>
            </a:lvl1pPr>
          </a:lstStyle>
          <a:p>
            <a:pPr algn="r"/>
            <a:fld id="{F7021451-1387-4CA6-816F-3879F97B5CBC}" type="slidenum">
              <a:rPr lang="en-US" b="0"/>
              <a:t>23</a:t>
            </a:fld>
            <a:endParaRPr lang="en-US"/>
          </a:p>
        </p:txBody>
      </p:sp>
    </p:spTree>
  </p:cSld>
  <p:clrMapOvr>
    <a:masterClrMapping/>
  </p:clrMapOvr>
</p:sld>
</file>

<file path=ppt/theme/theme1.xml><?xml version="1.0" encoding="utf-8"?>
<a:theme xmlns:a="http://schemas.openxmlformats.org/drawingml/2006/main" name="Fossil Detectives">
  <a:themeElements>
    <a:clrScheme name="Fossil Detectives">
      <a:dk1>
        <a:srgbClr val="0B2B3C"/>
      </a:dk1>
      <a:lt1>
        <a:srgbClr val="FFFFFF"/>
      </a:lt1>
      <a:dk2>
        <a:srgbClr val="3D5A6C"/>
      </a:dk2>
      <a:lt2>
        <a:srgbClr val="EAF3F4"/>
      </a:lt2>
      <a:accent1>
        <a:srgbClr val="1E8A8F"/>
      </a:accent1>
      <a:accent2>
        <a:srgbClr val="E0A030"/>
      </a:accent2>
      <a:accent3>
        <a:srgbClr val="C4572F"/>
      </a:accent3>
      <a:accent4>
        <a:srgbClr val="5A7F5B"/>
      </a:accent4>
      <a:accent5>
        <a:srgbClr val="8E6A4A"/>
      </a:accent5>
      <a:accent6>
        <a:srgbClr val="9DB8C2"/>
      </a:accent6>
      <a:hlink>
        <a:srgbClr val="1E8A8F"/>
      </a:hlink>
      <a:folHlink>
        <a:srgbClr val="8E6A4A"/>
      </a:folHlink>
    </a:clrScheme>
    <a:fontScheme name="Fossil Detectiv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3365</Words>
  <Application>Microsoft Office PowerPoint</Application>
  <PresentationFormat>Widescreen</PresentationFormat>
  <Paragraphs>292</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Fossil Detectives</vt:lpstr>
      <vt:lpstr>Fossil Detectives</vt:lpstr>
      <vt:lpstr>Today's goal</vt:lpstr>
      <vt:lpstr>Mystery on the cliff</vt:lpstr>
      <vt:lpstr>What is a fossil?</vt:lpstr>
      <vt:lpstr>How does a fossil form?</vt:lpstr>
      <vt:lpstr>Rock layers are like a stack of pages</vt:lpstr>
      <vt:lpstr>Meet Mary Anning</vt:lpstr>
      <vt:lpstr>Mary's big discoveries</vt:lpstr>
      <vt:lpstr>A sea full of reptiles</vt:lpstr>
      <vt:lpstr>Evidence from the cliff</vt:lpstr>
      <vt:lpstr>Observe or infer?</vt:lpstr>
      <vt:lpstr>Activity 1: Observe or infer?</vt:lpstr>
      <vt:lpstr>Activity 2: Read the rocks</vt:lpstr>
      <vt:lpstr>Whose name is on the discovery?</vt:lpstr>
      <vt:lpstr>Mary's legacy</vt:lpstr>
      <vt:lpstr>Quick check (1 of 2)</vt:lpstr>
      <vt:lpstr>Quick check (2 of 2)</vt:lpstr>
      <vt:lpstr>Exit ticket: claim, evidence, reasoning</vt:lpstr>
      <vt:lpstr>Word wall</vt:lpstr>
      <vt:lpstr>Lesson at a glance</vt:lpstr>
      <vt:lpstr>Answer key</vt:lpstr>
      <vt:lpstr>How this lesson was checked</vt:lpstr>
      <vt:lpstr>Sources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Fossil Detectives: Mary Anning and the evidence in the rocks</dc:title>
  <dc:subject>Grade 4 Science lesson (NGSS 4-ESS1-1)</dc:subject>
  <dc:creator>Kenny Rooney</dc:creator>
  <cp:lastModifiedBy>Kenny Rooney</cp:lastModifiedBy>
  <cp:revision>2</cp:revision>
  <dcterms:created xsi:type="dcterms:W3CDTF">2026-10-06T11:26:16Z</dcterms:created>
  <dcterms:modified xsi:type="dcterms:W3CDTF">2026-10-09T09:15:05Z</dcterms:modified>
</cp:coreProperties>
</file>